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27" r:id="rId1"/>
  </p:sldMasterIdLst>
  <p:notesMasterIdLst>
    <p:notesMasterId r:id="rId45"/>
  </p:notesMasterIdLst>
  <p:sldIdLst>
    <p:sldId id="256" r:id="rId2"/>
    <p:sldId id="316" r:id="rId3"/>
    <p:sldId id="259" r:id="rId4"/>
    <p:sldId id="261" r:id="rId5"/>
    <p:sldId id="303" r:id="rId6"/>
    <p:sldId id="257" r:id="rId7"/>
    <p:sldId id="279" r:id="rId8"/>
    <p:sldId id="270" r:id="rId9"/>
    <p:sldId id="271" r:id="rId10"/>
    <p:sldId id="260" r:id="rId11"/>
    <p:sldId id="265" r:id="rId12"/>
    <p:sldId id="266" r:id="rId13"/>
    <p:sldId id="280" r:id="rId14"/>
    <p:sldId id="267" r:id="rId15"/>
    <p:sldId id="277" r:id="rId16"/>
    <p:sldId id="278" r:id="rId17"/>
    <p:sldId id="292" r:id="rId18"/>
    <p:sldId id="264" r:id="rId19"/>
    <p:sldId id="273" r:id="rId20"/>
    <p:sldId id="304" r:id="rId21"/>
    <p:sldId id="288" r:id="rId22"/>
    <p:sldId id="272" r:id="rId23"/>
    <p:sldId id="305" r:id="rId24"/>
    <p:sldId id="289" r:id="rId25"/>
    <p:sldId id="263" r:id="rId26"/>
    <p:sldId id="306" r:id="rId27"/>
    <p:sldId id="293" r:id="rId28"/>
    <p:sldId id="317" r:id="rId29"/>
    <p:sldId id="307" r:id="rId30"/>
    <p:sldId id="282" r:id="rId31"/>
    <p:sldId id="295" r:id="rId32"/>
    <p:sldId id="309" r:id="rId33"/>
    <p:sldId id="310" r:id="rId34"/>
    <p:sldId id="311" r:id="rId35"/>
    <p:sldId id="281" r:id="rId36"/>
    <p:sldId id="308" r:id="rId37"/>
    <p:sldId id="312" r:id="rId38"/>
    <p:sldId id="297" r:id="rId39"/>
    <p:sldId id="302" r:id="rId40"/>
    <p:sldId id="313" r:id="rId41"/>
    <p:sldId id="314" r:id="rId42"/>
    <p:sldId id="315" r:id="rId43"/>
    <p:sldId id="276"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A0CC"/>
    <a:srgbClr val="82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943"/>
    <p:restoredTop sz="94685"/>
  </p:normalViewPr>
  <p:slideViewPr>
    <p:cSldViewPr snapToGrid="0" snapToObjects="1">
      <p:cViewPr>
        <p:scale>
          <a:sx n="94" d="100"/>
          <a:sy n="94" d="100"/>
        </p:scale>
        <p:origin x="87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tiff>
</file>

<file path=ppt/media/image11.tiff>
</file>

<file path=ppt/media/image12.tiff>
</file>

<file path=ppt/media/image13.tiff>
</file>

<file path=ppt/media/image14.tiff>
</file>

<file path=ppt/media/image16.tiff>
</file>

<file path=ppt/media/image17.tiff>
</file>

<file path=ppt/media/image18.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4E1A3-64A2-4940-B18E-CBEB3056FCAC}" type="datetimeFigureOut">
              <a:rPr lang="es-ES_tradnl" smtClean="0"/>
              <a:t>26/4/19</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3C8E53-CDC8-994F-A5E4-757BA0BA9BB5}" type="slidenum">
              <a:rPr lang="es-ES_tradnl" smtClean="0"/>
              <a:t>‹#›</a:t>
            </a:fld>
            <a:endParaRPr lang="es-ES_tradnl"/>
          </a:p>
        </p:txBody>
      </p:sp>
    </p:spTree>
    <p:extLst>
      <p:ext uri="{BB962C8B-B14F-4D97-AF65-F5344CB8AC3E}">
        <p14:creationId xmlns:p14="http://schemas.microsoft.com/office/powerpoint/2010/main" val="2015159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B965FE65-8260-BA4E-B45B-BDC7AF4CFED1}" type="datetime1">
              <a:rPr lang="en-US" smtClean="0"/>
              <a:t>4/26/19</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019890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4198023-9928-2642-8D48-493496D384B1}" type="datetime1">
              <a:rPr lang="en-US" smtClean="0"/>
              <a:t>4/26/19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580898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0E594-44DD-6F42-9097-4F93B6A430CF}" type="datetime1">
              <a:rPr lang="en-US" smtClean="0"/>
              <a:t>4/26/19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3560040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4AABDA-3F8E-E24D-A23A-DBC0BF73F781}" type="datetime1">
              <a:rPr lang="en-US" smtClean="0"/>
              <a:t>4/26/19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10544041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86BCA86-2465-524B-B057-694513C924C7}" type="datetime1">
              <a:rPr lang="en-US" smtClean="0"/>
              <a:t>4/26/19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39681888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83ACA2A3-BB60-E243-BD8F-0EDAE0B49B08}" type="datetime1">
              <a:rPr lang="en-US" smtClean="0"/>
              <a:t>4/26/19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2355120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2E870435-8838-7E4E-BCF1-C954210919DD}" type="datetime1">
              <a:rPr lang="en-US" smtClean="0"/>
              <a:t>4/26/19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10726916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63F6E6-629B-E04A-8464-D8CE8F9958BE}" type="datetime1">
              <a:rPr lang="en-US" smtClean="0"/>
              <a:t>4/26/19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0426207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09B5CA-FCEC-9144-9595-C7AAC7E2EE9D}" type="datetime1">
              <a:rPr lang="en-US" smtClean="0"/>
              <a:t>4/26/19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303224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4F9D04-E382-2345-99EF-241743508C09}" type="datetime1">
              <a:rPr lang="en-US" smtClean="0"/>
              <a:t>4/26/19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753893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B01E303-781B-6146-9241-4A540D31BCE6}" type="datetime1">
              <a:rPr lang="en-US" smtClean="0"/>
              <a:t>4/26/19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687551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2A9F6F-7B2C-DB46-8F47-C1A23CDA1314}" type="datetime1">
              <a:rPr lang="en-US" smtClean="0"/>
              <a:t>4/26/19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952137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33F1EF5-5832-9940-8398-C5F1F3C05A2E}" type="datetime1">
              <a:rPr lang="en-US" smtClean="0"/>
              <a:t>4/26/19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583391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7CDAF04-E5DE-5949-818B-779B22ED4994}" type="datetime1">
              <a:rPr lang="en-US" smtClean="0"/>
              <a:t>4/26/19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0363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90851E-EEB7-604A-A1F7-B5D49BAC09C8}" type="datetime1">
              <a:rPr lang="en-US" smtClean="0"/>
              <a:t>4/26/19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955401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6268F5-7A7A-5846-A3D0-5DCD6255E331}" type="datetime1">
              <a:rPr lang="en-US" smtClean="0"/>
              <a:t>4/26/19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82233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E83A85D-B4A7-044D-BDE4-446FEB76EC5E}" type="datetime1">
              <a:rPr lang="en-US" smtClean="0"/>
              <a:t>4/26/19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900044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734FB2F-4609-2F47-9F08-5B12C91EE611}" type="datetime1">
              <a:rPr lang="en-US" smtClean="0"/>
              <a:t>4/26/19</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3341584051"/>
      </p:ext>
    </p:extLst>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 id="2147483939" r:id="rId12"/>
    <p:sldLayoutId id="2147483940" r:id="rId13"/>
    <p:sldLayoutId id="2147483941" r:id="rId14"/>
    <p:sldLayoutId id="2147483942" r:id="rId15"/>
    <p:sldLayoutId id="2147483943" r:id="rId16"/>
    <p:sldLayoutId id="2147483944" r:id="rId17"/>
  </p:sldLayoutIdLs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EA67A-A4E2-A046-A95D-73FD3476E00B}"/>
              </a:ext>
            </a:extLst>
          </p:cNvPr>
          <p:cNvSpPr>
            <a:spLocks noGrp="1"/>
          </p:cNvSpPr>
          <p:nvPr>
            <p:ph type="ctrTitle"/>
          </p:nvPr>
        </p:nvSpPr>
        <p:spPr>
          <a:xfrm>
            <a:off x="1814516" y="1122363"/>
            <a:ext cx="8791575" cy="2387600"/>
          </a:xfrm>
        </p:spPr>
        <p:txBody>
          <a:bodyPr>
            <a:normAutofit/>
          </a:bodyPr>
          <a:lstStyle/>
          <a:p>
            <a:r>
              <a:rPr lang="en-US" sz="4400" dirty="0"/>
              <a:t>Comparison of underlying data structures for distributed ledgers</a:t>
            </a:r>
          </a:p>
        </p:txBody>
      </p:sp>
      <p:sp>
        <p:nvSpPr>
          <p:cNvPr id="3" name="Subtitle 2">
            <a:extLst>
              <a:ext uri="{FF2B5EF4-FFF2-40B4-BE49-F238E27FC236}">
                <a16:creationId xmlns:a16="http://schemas.microsoft.com/office/drawing/2014/main" id="{E50D6C21-9BB0-0A49-AA28-65D84F753E2E}"/>
              </a:ext>
            </a:extLst>
          </p:cNvPr>
          <p:cNvSpPr>
            <a:spLocks noGrp="1"/>
          </p:cNvSpPr>
          <p:nvPr>
            <p:ph type="subTitle" idx="1"/>
          </p:nvPr>
        </p:nvSpPr>
        <p:spPr>
          <a:xfrm>
            <a:off x="1814516" y="4100685"/>
            <a:ext cx="8791575" cy="997661"/>
          </a:xfrm>
        </p:spPr>
        <p:txBody>
          <a:bodyPr>
            <a:normAutofit/>
          </a:bodyPr>
          <a:lstStyle/>
          <a:p>
            <a:pPr>
              <a:lnSpc>
                <a:spcPct val="100000"/>
              </a:lnSpc>
            </a:pPr>
            <a:r>
              <a:rPr lang="en-US" sz="2400" dirty="0"/>
              <a:t>Sebastian Sanchez Galiano</a:t>
            </a:r>
          </a:p>
          <a:p>
            <a:pPr>
              <a:lnSpc>
                <a:spcPct val="100000"/>
              </a:lnSpc>
            </a:pPr>
            <a:r>
              <a:rPr lang="en-US" sz="2400" dirty="0"/>
              <a:t>Advisor: Nicolas Cardozo</a:t>
            </a:r>
          </a:p>
        </p:txBody>
      </p:sp>
      <p:pic>
        <p:nvPicPr>
          <p:cNvPr id="8" name="Picture 7">
            <a:extLst>
              <a:ext uri="{FF2B5EF4-FFF2-40B4-BE49-F238E27FC236}">
                <a16:creationId xmlns:a16="http://schemas.microsoft.com/office/drawing/2014/main" id="{66EFC25C-02FF-AD46-BD86-1418DEBA79B4}"/>
              </a:ext>
            </a:extLst>
          </p:cNvPr>
          <p:cNvPicPr>
            <a:picLocks noChangeAspect="1"/>
          </p:cNvPicPr>
          <p:nvPr/>
        </p:nvPicPr>
        <p:blipFill>
          <a:blip r:embed="rId2">
            <a:duotone>
              <a:schemeClr val="accent5">
                <a:shade val="45000"/>
                <a:satMod val="135000"/>
              </a:schemeClr>
              <a:prstClr val="white"/>
            </a:duotone>
          </a:blip>
          <a:stretch>
            <a:fillRect/>
          </a:stretch>
        </p:blipFill>
        <p:spPr>
          <a:xfrm>
            <a:off x="3699163" y="5462992"/>
            <a:ext cx="1627329" cy="318848"/>
          </a:xfrm>
          <a:prstGeom prst="rect">
            <a:avLst/>
          </a:prstGeom>
        </p:spPr>
      </p:pic>
      <p:pic>
        <p:nvPicPr>
          <p:cNvPr id="4" name="Picture 3">
            <a:extLst>
              <a:ext uri="{FF2B5EF4-FFF2-40B4-BE49-F238E27FC236}">
                <a16:creationId xmlns:a16="http://schemas.microsoft.com/office/drawing/2014/main" id="{2DD65FE7-5BBC-4546-951B-5C2F937249DB}"/>
              </a:ext>
            </a:extLst>
          </p:cNvPr>
          <p:cNvPicPr>
            <a:picLocks noChangeAspect="1"/>
          </p:cNvPicPr>
          <p:nvPr/>
        </p:nvPicPr>
        <p:blipFill rotWithShape="1">
          <a:blip r:embed="rId3"/>
          <a:srcRect l="5749" t="14454" r="5981" b="14930"/>
          <a:stretch/>
        </p:blipFill>
        <p:spPr>
          <a:xfrm>
            <a:off x="1916483" y="5379928"/>
            <a:ext cx="1565754" cy="501041"/>
          </a:xfrm>
          <a:prstGeom prst="rect">
            <a:avLst/>
          </a:prstGeom>
        </p:spPr>
      </p:pic>
    </p:spTree>
    <p:extLst>
      <p:ext uri="{BB962C8B-B14F-4D97-AF65-F5344CB8AC3E}">
        <p14:creationId xmlns:p14="http://schemas.microsoft.com/office/powerpoint/2010/main" val="2887343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440620"/>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931946"/>
            <a:ext cx="9905999" cy="3697889"/>
          </a:xfrm>
        </p:spPr>
        <p:txBody>
          <a:bodyPr>
            <a:noAutofit/>
          </a:bodyPr>
          <a:lstStyle/>
          <a:p>
            <a:pPr marL="0" indent="0">
              <a:buNone/>
            </a:pPr>
            <a:r>
              <a:rPr lang="en-US" b="1" dirty="0">
                <a:solidFill>
                  <a:schemeClr val="accent5"/>
                </a:solidFill>
              </a:rPr>
              <a:t>Untangling Blockchain: A Data Processing View of Blockchain Systems</a:t>
            </a:r>
            <a:r>
              <a:rPr lang="en-US" b="1" baseline="30000" dirty="0">
                <a:solidFill>
                  <a:schemeClr val="accent5"/>
                </a:solidFill>
              </a:rPr>
              <a:t>[1]</a:t>
            </a:r>
          </a:p>
          <a:p>
            <a:r>
              <a:rPr lang="en-US" dirty="0"/>
              <a:t>Anh </a:t>
            </a:r>
            <a:r>
              <a:rPr lang="en-US" dirty="0" err="1"/>
              <a:t>Dinh</a:t>
            </a:r>
            <a:r>
              <a:rPr lang="en-US" dirty="0"/>
              <a:t> et al. argue that it is important to have an </a:t>
            </a:r>
            <a:r>
              <a:rPr lang="en-US" dirty="0">
                <a:solidFill>
                  <a:schemeClr val="accent5"/>
                </a:solidFill>
              </a:rPr>
              <a:t>understanding of what blockchains can offer, specially with respect to their data processing capabilities</a:t>
            </a:r>
            <a:r>
              <a:rPr lang="en-US" dirty="0"/>
              <a:t>.</a:t>
            </a:r>
          </a:p>
          <a:p>
            <a:r>
              <a:rPr lang="en-US" dirty="0"/>
              <a:t>They present </a:t>
            </a:r>
            <a:r>
              <a:rPr lang="en-US" dirty="0">
                <a:solidFill>
                  <a:schemeClr val="accent5"/>
                </a:solidFill>
              </a:rPr>
              <a:t>BLOCKBENCH</a:t>
            </a:r>
            <a:r>
              <a:rPr lang="en-US" dirty="0"/>
              <a:t>, a </a:t>
            </a:r>
            <a:r>
              <a:rPr lang="en-US" dirty="0">
                <a:solidFill>
                  <a:schemeClr val="accent5"/>
                </a:solidFill>
              </a:rPr>
              <a:t>benchmarking framework </a:t>
            </a:r>
            <a:r>
              <a:rPr lang="en-US" dirty="0"/>
              <a:t>for understanding the performance of private blockchains against data processing workloads.</a:t>
            </a:r>
          </a:p>
        </p:txBody>
      </p:sp>
      <p:sp>
        <p:nvSpPr>
          <p:cNvPr id="5" name="Slide Number Placeholder 4">
            <a:extLst>
              <a:ext uri="{FF2B5EF4-FFF2-40B4-BE49-F238E27FC236}">
                <a16:creationId xmlns:a16="http://schemas.microsoft.com/office/drawing/2014/main" id="{2594304D-F96F-2241-8C1D-0212155C9ED1}"/>
              </a:ext>
            </a:extLst>
          </p:cNvPr>
          <p:cNvSpPr>
            <a:spLocks noGrp="1"/>
          </p:cNvSpPr>
          <p:nvPr>
            <p:ph type="sldNum" sz="quarter" idx="12"/>
          </p:nvPr>
        </p:nvSpPr>
        <p:spPr>
          <a:xfrm>
            <a:off x="10276321" y="6062564"/>
            <a:ext cx="771089" cy="365125"/>
          </a:xfrm>
        </p:spPr>
        <p:txBody>
          <a:bodyPr/>
          <a:lstStyle/>
          <a:p>
            <a:fld id="{6D22F896-40B5-4ADD-8801-0D06FADFA095}" type="slidenum">
              <a:rPr lang="en-US" smtClean="0"/>
              <a:t>10</a:t>
            </a:fld>
            <a:endParaRPr lang="en-US"/>
          </a:p>
        </p:txBody>
      </p:sp>
      <p:sp>
        <p:nvSpPr>
          <p:cNvPr id="6" name="TextBox 5">
            <a:extLst>
              <a:ext uri="{FF2B5EF4-FFF2-40B4-BE49-F238E27FC236}">
                <a16:creationId xmlns:a16="http://schemas.microsoft.com/office/drawing/2014/main" id="{DFFFE884-B5C8-6442-A688-67AADAC8A622}"/>
              </a:ext>
            </a:extLst>
          </p:cNvPr>
          <p:cNvSpPr txBox="1"/>
          <p:nvPr/>
        </p:nvSpPr>
        <p:spPr>
          <a:xfrm>
            <a:off x="1352427" y="6142277"/>
            <a:ext cx="9134909" cy="523220"/>
          </a:xfrm>
          <a:prstGeom prst="rect">
            <a:avLst/>
          </a:prstGeom>
          <a:noFill/>
        </p:spPr>
        <p:txBody>
          <a:bodyPr wrap="square" rtlCol="0">
            <a:spAutoFit/>
          </a:bodyPr>
          <a:lstStyle/>
          <a:p>
            <a:r>
              <a:rPr lang="en-US" sz="1400" dirty="0"/>
              <a:t>[1] T. T. A. </a:t>
            </a:r>
            <a:r>
              <a:rPr lang="en-US" sz="1400" dirty="0" err="1"/>
              <a:t>Dinh</a:t>
            </a:r>
            <a:r>
              <a:rPr lang="en-US" sz="1400" dirty="0"/>
              <a:t>, R. Liu, M. Zhang, G. Chen, B. C. </a:t>
            </a:r>
            <a:r>
              <a:rPr lang="en-US" sz="1400" dirty="0" err="1"/>
              <a:t>Ooi</a:t>
            </a:r>
            <a:r>
              <a:rPr lang="en-US" sz="1400" dirty="0"/>
              <a:t>, and J. Wang, “Untangling Blockchain: A Data Processing View of Blockchain Systems,” </a:t>
            </a:r>
            <a:r>
              <a:rPr lang="en-US" sz="1400" i="1" dirty="0"/>
              <a:t>IEEE Trans. </a:t>
            </a:r>
            <a:r>
              <a:rPr lang="en-US" sz="1400" i="1" dirty="0" err="1"/>
              <a:t>Knowl</a:t>
            </a:r>
            <a:r>
              <a:rPr lang="en-US" sz="1400" i="1" dirty="0"/>
              <a:t>. Data Eng.</a:t>
            </a:r>
            <a:r>
              <a:rPr lang="en-US" sz="1400" dirty="0"/>
              <a:t>, vol. 30, no. 7, pp. 1366–1385, Jul. 2018.</a:t>
            </a:r>
          </a:p>
        </p:txBody>
      </p:sp>
    </p:spTree>
    <p:extLst>
      <p:ext uri="{BB962C8B-B14F-4D97-AF65-F5344CB8AC3E}">
        <p14:creationId xmlns:p14="http://schemas.microsoft.com/office/powerpoint/2010/main" val="649437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504218"/>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1" y="1939770"/>
            <a:ext cx="9905999" cy="3541714"/>
          </a:xfrm>
        </p:spPr>
        <p:txBody>
          <a:bodyPr>
            <a:noAutofit/>
          </a:bodyPr>
          <a:lstStyle/>
          <a:p>
            <a:pPr marL="0" indent="0">
              <a:buNone/>
            </a:pPr>
            <a:r>
              <a:rPr lang="en-US" b="1" dirty="0">
                <a:solidFill>
                  <a:schemeClr val="accent5"/>
                </a:solidFill>
              </a:rPr>
              <a:t>Untangling Blockchain: A Data Processing View of Blockchain Systems</a:t>
            </a:r>
            <a:r>
              <a:rPr lang="en-US" b="1" baseline="30000" dirty="0">
                <a:solidFill>
                  <a:schemeClr val="accent5"/>
                </a:solidFill>
              </a:rPr>
              <a:t>[1]</a:t>
            </a:r>
          </a:p>
          <a:p>
            <a:r>
              <a:rPr lang="en-US" dirty="0"/>
              <a:t>Using BLOCKBENCH, </a:t>
            </a:r>
            <a:r>
              <a:rPr lang="en-US" dirty="0">
                <a:solidFill>
                  <a:schemeClr val="accent5"/>
                </a:solidFill>
              </a:rPr>
              <a:t>they evaluated three major blockchain systems</a:t>
            </a:r>
            <a:r>
              <a:rPr lang="en-US" dirty="0"/>
              <a:t>: Ethereum, Parity y Hyperledger Fabric.</a:t>
            </a:r>
          </a:p>
          <a:p>
            <a:r>
              <a:rPr lang="en-US" dirty="0"/>
              <a:t>Their results demonstrate several </a:t>
            </a:r>
            <a:r>
              <a:rPr lang="en-US" dirty="0">
                <a:solidFill>
                  <a:schemeClr val="accent5"/>
                </a:solidFill>
              </a:rPr>
              <a:t>trade-offs</a:t>
            </a:r>
            <a:r>
              <a:rPr lang="en-US" dirty="0"/>
              <a:t> between design decisions, as well as </a:t>
            </a:r>
            <a:r>
              <a:rPr lang="en-US" dirty="0">
                <a:solidFill>
                  <a:schemeClr val="accent5"/>
                </a:solidFill>
              </a:rPr>
              <a:t>big performance gaps between blockchain and database systems</a:t>
            </a:r>
            <a:r>
              <a:rPr lang="en-US" dirty="0"/>
              <a:t>.</a:t>
            </a:r>
          </a:p>
        </p:txBody>
      </p:sp>
      <p:sp>
        <p:nvSpPr>
          <p:cNvPr id="5" name="Slide Number Placeholder 4">
            <a:extLst>
              <a:ext uri="{FF2B5EF4-FFF2-40B4-BE49-F238E27FC236}">
                <a16:creationId xmlns:a16="http://schemas.microsoft.com/office/drawing/2014/main" id="{D15408F5-9501-9549-953A-FFD4610D75AF}"/>
              </a:ext>
            </a:extLst>
          </p:cNvPr>
          <p:cNvSpPr>
            <a:spLocks noGrp="1"/>
          </p:cNvSpPr>
          <p:nvPr>
            <p:ph type="sldNum" sz="quarter" idx="12"/>
          </p:nvPr>
        </p:nvSpPr>
        <p:spPr/>
        <p:txBody>
          <a:bodyPr/>
          <a:lstStyle/>
          <a:p>
            <a:fld id="{6D22F896-40B5-4ADD-8801-0D06FADFA095}" type="slidenum">
              <a:rPr lang="en-US" smtClean="0"/>
              <a:t>11</a:t>
            </a:fld>
            <a:endParaRPr lang="en-US"/>
          </a:p>
        </p:txBody>
      </p:sp>
      <p:sp>
        <p:nvSpPr>
          <p:cNvPr id="8" name="TextBox 7">
            <a:extLst>
              <a:ext uri="{FF2B5EF4-FFF2-40B4-BE49-F238E27FC236}">
                <a16:creationId xmlns:a16="http://schemas.microsoft.com/office/drawing/2014/main" id="{164A18C5-E372-844C-838F-8F5F189582D1}"/>
              </a:ext>
            </a:extLst>
          </p:cNvPr>
          <p:cNvSpPr txBox="1"/>
          <p:nvPr/>
        </p:nvSpPr>
        <p:spPr>
          <a:xfrm>
            <a:off x="1352427" y="6142277"/>
            <a:ext cx="9134909" cy="523220"/>
          </a:xfrm>
          <a:prstGeom prst="rect">
            <a:avLst/>
          </a:prstGeom>
          <a:noFill/>
        </p:spPr>
        <p:txBody>
          <a:bodyPr wrap="square" rtlCol="0">
            <a:spAutoFit/>
          </a:bodyPr>
          <a:lstStyle/>
          <a:p>
            <a:r>
              <a:rPr lang="en-US" sz="1400" dirty="0"/>
              <a:t>[1] T. T. A. </a:t>
            </a:r>
            <a:r>
              <a:rPr lang="en-US" sz="1400" dirty="0" err="1"/>
              <a:t>Dinh</a:t>
            </a:r>
            <a:r>
              <a:rPr lang="en-US" sz="1400" dirty="0"/>
              <a:t>, R. Liu, M. Zhang, G. Chen, B. C. </a:t>
            </a:r>
            <a:r>
              <a:rPr lang="en-US" sz="1400" dirty="0" err="1"/>
              <a:t>Ooi</a:t>
            </a:r>
            <a:r>
              <a:rPr lang="en-US" sz="1400" dirty="0"/>
              <a:t>, and J. Wang, “Untangling Blockchain: A Data Processing View of Blockchain Systems,” </a:t>
            </a:r>
            <a:r>
              <a:rPr lang="en-US" sz="1400" i="1" dirty="0"/>
              <a:t>IEEE Trans. </a:t>
            </a:r>
            <a:r>
              <a:rPr lang="en-US" sz="1400" i="1" dirty="0" err="1"/>
              <a:t>Knowl</a:t>
            </a:r>
            <a:r>
              <a:rPr lang="en-US" sz="1400" i="1" dirty="0"/>
              <a:t>. Data Eng.</a:t>
            </a:r>
            <a:r>
              <a:rPr lang="en-US" sz="1400" dirty="0"/>
              <a:t>, vol. 30, no. 7, pp. 1366–1385, Jul. 2018.</a:t>
            </a:r>
          </a:p>
        </p:txBody>
      </p:sp>
    </p:spTree>
    <p:extLst>
      <p:ext uri="{BB962C8B-B14F-4D97-AF65-F5344CB8AC3E}">
        <p14:creationId xmlns:p14="http://schemas.microsoft.com/office/powerpoint/2010/main" val="678124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386044"/>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691550"/>
            <a:ext cx="9905999" cy="3541714"/>
          </a:xfrm>
        </p:spPr>
        <p:txBody>
          <a:bodyPr/>
          <a:lstStyle/>
          <a:p>
            <a:pPr marL="0" indent="0">
              <a:buNone/>
            </a:pPr>
            <a:r>
              <a:rPr lang="en-US" b="1" dirty="0">
                <a:solidFill>
                  <a:schemeClr val="accent5"/>
                </a:solidFill>
              </a:rPr>
              <a:t>Untangling Blockchain: A Data Processing View of Blockchain Systems</a:t>
            </a:r>
            <a:r>
              <a:rPr lang="en-US" b="1" baseline="30000" dirty="0">
                <a:solidFill>
                  <a:schemeClr val="accent5"/>
                </a:solidFill>
              </a:rPr>
              <a:t>[1]</a:t>
            </a:r>
          </a:p>
        </p:txBody>
      </p:sp>
      <p:pic>
        <p:nvPicPr>
          <p:cNvPr id="4" name="Picture 3">
            <a:extLst>
              <a:ext uri="{FF2B5EF4-FFF2-40B4-BE49-F238E27FC236}">
                <a16:creationId xmlns:a16="http://schemas.microsoft.com/office/drawing/2014/main" id="{49877312-3543-9C49-8833-6E36A26BDCF9}"/>
              </a:ext>
            </a:extLst>
          </p:cNvPr>
          <p:cNvPicPr>
            <a:picLocks noChangeAspect="1"/>
          </p:cNvPicPr>
          <p:nvPr/>
        </p:nvPicPr>
        <p:blipFill>
          <a:blip r:embed="rId2"/>
          <a:stretch>
            <a:fillRect/>
          </a:stretch>
        </p:blipFill>
        <p:spPr>
          <a:xfrm>
            <a:off x="1175985" y="2512407"/>
            <a:ext cx="4918426" cy="3077611"/>
          </a:xfrm>
          <a:prstGeom prst="rect">
            <a:avLst/>
          </a:prstGeom>
        </p:spPr>
      </p:pic>
      <p:pic>
        <p:nvPicPr>
          <p:cNvPr id="5" name="Picture 4">
            <a:extLst>
              <a:ext uri="{FF2B5EF4-FFF2-40B4-BE49-F238E27FC236}">
                <a16:creationId xmlns:a16="http://schemas.microsoft.com/office/drawing/2014/main" id="{63A91AA1-0B3F-4D4A-A7A2-ECCB81638D6B}"/>
              </a:ext>
            </a:extLst>
          </p:cNvPr>
          <p:cNvPicPr>
            <a:picLocks noChangeAspect="1"/>
          </p:cNvPicPr>
          <p:nvPr/>
        </p:nvPicPr>
        <p:blipFill>
          <a:blip r:embed="rId3"/>
          <a:stretch>
            <a:fillRect/>
          </a:stretch>
        </p:blipFill>
        <p:spPr>
          <a:xfrm>
            <a:off x="6648773" y="2512407"/>
            <a:ext cx="4742482" cy="3107473"/>
          </a:xfrm>
          <a:prstGeom prst="rect">
            <a:avLst/>
          </a:prstGeom>
        </p:spPr>
      </p:pic>
      <p:sp>
        <p:nvSpPr>
          <p:cNvPr id="7" name="Slide Number Placeholder 6">
            <a:extLst>
              <a:ext uri="{FF2B5EF4-FFF2-40B4-BE49-F238E27FC236}">
                <a16:creationId xmlns:a16="http://schemas.microsoft.com/office/drawing/2014/main" id="{6294C8C1-EE0B-6645-B011-449FE28CFD36}"/>
              </a:ext>
            </a:extLst>
          </p:cNvPr>
          <p:cNvSpPr>
            <a:spLocks noGrp="1"/>
          </p:cNvSpPr>
          <p:nvPr>
            <p:ph type="sldNum" sz="quarter" idx="12"/>
          </p:nvPr>
        </p:nvSpPr>
        <p:spPr/>
        <p:txBody>
          <a:bodyPr/>
          <a:lstStyle/>
          <a:p>
            <a:fld id="{6D22F896-40B5-4ADD-8801-0D06FADFA095}" type="slidenum">
              <a:rPr lang="en-US" smtClean="0"/>
              <a:t>12</a:t>
            </a:fld>
            <a:endParaRPr lang="en-US"/>
          </a:p>
        </p:txBody>
      </p:sp>
      <p:sp>
        <p:nvSpPr>
          <p:cNvPr id="10" name="TextBox 9">
            <a:extLst>
              <a:ext uri="{FF2B5EF4-FFF2-40B4-BE49-F238E27FC236}">
                <a16:creationId xmlns:a16="http://schemas.microsoft.com/office/drawing/2014/main" id="{94ED5258-9F33-974C-9808-DC91D1DA3078}"/>
              </a:ext>
            </a:extLst>
          </p:cNvPr>
          <p:cNvSpPr txBox="1"/>
          <p:nvPr/>
        </p:nvSpPr>
        <p:spPr>
          <a:xfrm>
            <a:off x="1352427" y="6142277"/>
            <a:ext cx="9134909" cy="523220"/>
          </a:xfrm>
          <a:prstGeom prst="rect">
            <a:avLst/>
          </a:prstGeom>
          <a:noFill/>
        </p:spPr>
        <p:txBody>
          <a:bodyPr wrap="square" rtlCol="0">
            <a:spAutoFit/>
          </a:bodyPr>
          <a:lstStyle/>
          <a:p>
            <a:r>
              <a:rPr lang="en-US" sz="1400" dirty="0"/>
              <a:t>[1] T. T. A. </a:t>
            </a:r>
            <a:r>
              <a:rPr lang="en-US" sz="1400" dirty="0" err="1"/>
              <a:t>Dinh</a:t>
            </a:r>
            <a:r>
              <a:rPr lang="en-US" sz="1400" dirty="0"/>
              <a:t>, R. Liu, M. Zhang, G. Chen, B. C. </a:t>
            </a:r>
            <a:r>
              <a:rPr lang="en-US" sz="1400" dirty="0" err="1"/>
              <a:t>Ooi</a:t>
            </a:r>
            <a:r>
              <a:rPr lang="en-US" sz="1400" dirty="0"/>
              <a:t>, and J. Wang, “Untangling Blockchain: A Data Processing View of Blockchain Systems,” </a:t>
            </a:r>
            <a:r>
              <a:rPr lang="en-US" sz="1400" i="1" dirty="0"/>
              <a:t>IEEE Trans. </a:t>
            </a:r>
            <a:r>
              <a:rPr lang="en-US" sz="1400" i="1" dirty="0" err="1"/>
              <a:t>Knowl</a:t>
            </a:r>
            <a:r>
              <a:rPr lang="en-US" sz="1400" i="1" dirty="0"/>
              <a:t>. Data Eng.</a:t>
            </a:r>
            <a:r>
              <a:rPr lang="en-US" sz="1400" dirty="0"/>
              <a:t>, vol. 30, no. 7, pp. 1366–1385, Jul. 2018.</a:t>
            </a:r>
          </a:p>
        </p:txBody>
      </p:sp>
    </p:spTree>
    <p:extLst>
      <p:ext uri="{BB962C8B-B14F-4D97-AF65-F5344CB8AC3E}">
        <p14:creationId xmlns:p14="http://schemas.microsoft.com/office/powerpoint/2010/main" val="235949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CBE42-2146-2B40-93D8-23447D8542EA}"/>
              </a:ext>
            </a:extLst>
          </p:cNvPr>
          <p:cNvSpPr>
            <a:spLocks noGrp="1"/>
          </p:cNvSpPr>
          <p:nvPr>
            <p:ph type="title"/>
          </p:nvPr>
        </p:nvSpPr>
        <p:spPr>
          <a:xfrm>
            <a:off x="1141413" y="323182"/>
            <a:ext cx="9905998" cy="1478570"/>
          </a:xfrm>
        </p:spPr>
        <p:txBody>
          <a:bodyPr/>
          <a:lstStyle/>
          <a:p>
            <a:r>
              <a:rPr lang="en-US" dirty="0">
                <a:solidFill>
                  <a:schemeClr val="tx2"/>
                </a:solidFill>
              </a:rPr>
              <a:t>Distributed Ledgers</a:t>
            </a:r>
          </a:p>
        </p:txBody>
      </p:sp>
      <p:sp>
        <p:nvSpPr>
          <p:cNvPr id="3" name="Content Placeholder 2">
            <a:extLst>
              <a:ext uri="{FF2B5EF4-FFF2-40B4-BE49-F238E27FC236}">
                <a16:creationId xmlns:a16="http://schemas.microsoft.com/office/drawing/2014/main" id="{EAE7C9CA-8B91-BE4A-93CA-0564B961F057}"/>
              </a:ext>
            </a:extLst>
          </p:cNvPr>
          <p:cNvSpPr>
            <a:spLocks noGrp="1"/>
          </p:cNvSpPr>
          <p:nvPr>
            <p:ph idx="1"/>
          </p:nvPr>
        </p:nvSpPr>
        <p:spPr>
          <a:xfrm>
            <a:off x="1141413" y="1765484"/>
            <a:ext cx="5651274" cy="3864583"/>
          </a:xfrm>
        </p:spPr>
        <p:txBody>
          <a:bodyPr>
            <a:noAutofit/>
          </a:bodyPr>
          <a:lstStyle/>
          <a:p>
            <a:r>
              <a:rPr lang="en-US" sz="1800" dirty="0"/>
              <a:t>A </a:t>
            </a:r>
            <a:r>
              <a:rPr lang="en-US" sz="1800" i="1" dirty="0">
                <a:solidFill>
                  <a:schemeClr val="accent5"/>
                </a:solidFill>
              </a:rPr>
              <a:t>ledger</a:t>
            </a:r>
            <a:r>
              <a:rPr lang="en-US" sz="1800" dirty="0"/>
              <a:t> is an account book of final entry, in which business transactions are recorded.</a:t>
            </a:r>
          </a:p>
          <a:p>
            <a:r>
              <a:rPr lang="en-US" sz="1800" dirty="0"/>
              <a:t>A </a:t>
            </a:r>
            <a:r>
              <a:rPr lang="en-US" sz="1800" i="1" dirty="0">
                <a:solidFill>
                  <a:schemeClr val="accent5"/>
                </a:solidFill>
              </a:rPr>
              <a:t>distributed ledger</a:t>
            </a:r>
            <a:r>
              <a:rPr lang="en-US" sz="1800" baseline="30000" dirty="0">
                <a:solidFill>
                  <a:schemeClr val="accent5"/>
                </a:solidFill>
              </a:rPr>
              <a:t>[1]</a:t>
            </a:r>
            <a:r>
              <a:rPr lang="en-US" sz="1800" i="1" dirty="0">
                <a:solidFill>
                  <a:schemeClr val="accent5"/>
                </a:solidFill>
              </a:rPr>
              <a:t> </a:t>
            </a:r>
            <a:r>
              <a:rPr lang="en-US" sz="1800" dirty="0"/>
              <a:t>is a </a:t>
            </a:r>
            <a:r>
              <a:rPr lang="en-US" sz="1800" dirty="0">
                <a:solidFill>
                  <a:schemeClr val="accent5"/>
                </a:solidFill>
              </a:rPr>
              <a:t>consensus of replicated, shared, and synchronized digital data</a:t>
            </a:r>
            <a:r>
              <a:rPr lang="en-US" sz="1800" dirty="0"/>
              <a:t> where there is no central administrator or centralized data storage.</a:t>
            </a:r>
          </a:p>
          <a:p>
            <a:r>
              <a:rPr lang="en-US" sz="1800" dirty="0"/>
              <a:t>To ensure replication across nodes is undertaken, distributed ledgers</a:t>
            </a:r>
            <a:r>
              <a:rPr lang="en-US" sz="1800" dirty="0">
                <a:solidFill>
                  <a:srgbClr val="63A0CC"/>
                </a:solidFill>
              </a:rPr>
              <a:t> require a peer-to-peer network and a consensus algorithm</a:t>
            </a:r>
            <a:r>
              <a:rPr lang="en-US" sz="1800" baseline="30000" dirty="0">
                <a:solidFill>
                  <a:srgbClr val="63A0CC"/>
                </a:solidFill>
              </a:rPr>
              <a:t>[2]</a:t>
            </a:r>
            <a:r>
              <a:rPr lang="en-US" sz="1800" dirty="0"/>
              <a:t>. </a:t>
            </a:r>
          </a:p>
          <a:p>
            <a:r>
              <a:rPr lang="en-US" sz="1800" dirty="0"/>
              <a:t>Distributed ledgers </a:t>
            </a:r>
            <a:r>
              <a:rPr lang="en-US" sz="1800" dirty="0">
                <a:solidFill>
                  <a:schemeClr val="accent5"/>
                </a:solidFill>
              </a:rPr>
              <a:t>make use of data structures to store the transactions</a:t>
            </a:r>
            <a:r>
              <a:rPr lang="en-US" sz="1800" dirty="0"/>
              <a:t>.  </a:t>
            </a:r>
          </a:p>
        </p:txBody>
      </p:sp>
      <p:sp>
        <p:nvSpPr>
          <p:cNvPr id="4" name="Slide Number Placeholder 3">
            <a:extLst>
              <a:ext uri="{FF2B5EF4-FFF2-40B4-BE49-F238E27FC236}">
                <a16:creationId xmlns:a16="http://schemas.microsoft.com/office/drawing/2014/main" id="{E3134637-5A85-A047-B77F-4CAC68EBB3D9}"/>
              </a:ext>
            </a:extLst>
          </p:cNvPr>
          <p:cNvSpPr>
            <a:spLocks noGrp="1"/>
          </p:cNvSpPr>
          <p:nvPr>
            <p:ph type="sldNum" sz="quarter" idx="12"/>
          </p:nvPr>
        </p:nvSpPr>
        <p:spPr/>
        <p:txBody>
          <a:bodyPr/>
          <a:lstStyle/>
          <a:p>
            <a:fld id="{6D22F896-40B5-4ADD-8801-0D06FADFA095}" type="slidenum">
              <a:rPr lang="en-US" smtClean="0"/>
              <a:t>13</a:t>
            </a:fld>
            <a:endParaRPr lang="en-US"/>
          </a:p>
        </p:txBody>
      </p:sp>
      <p:sp>
        <p:nvSpPr>
          <p:cNvPr id="5" name="TextBox 4">
            <a:extLst>
              <a:ext uri="{FF2B5EF4-FFF2-40B4-BE49-F238E27FC236}">
                <a16:creationId xmlns:a16="http://schemas.microsoft.com/office/drawing/2014/main" id="{A29480CD-C1D7-7244-A79D-8EACBD44B137}"/>
              </a:ext>
            </a:extLst>
          </p:cNvPr>
          <p:cNvSpPr txBox="1"/>
          <p:nvPr/>
        </p:nvSpPr>
        <p:spPr>
          <a:xfrm>
            <a:off x="1268023" y="6059109"/>
            <a:ext cx="9212408" cy="738664"/>
          </a:xfrm>
          <a:prstGeom prst="rect">
            <a:avLst/>
          </a:prstGeom>
          <a:noFill/>
        </p:spPr>
        <p:txBody>
          <a:bodyPr wrap="square" rtlCol="0">
            <a:spAutoFit/>
          </a:bodyPr>
          <a:lstStyle/>
          <a:p>
            <a:r>
              <a:rPr lang="en-US" sz="1400" dirty="0"/>
              <a:t>[1] UK Government - Office for Science, “Distributed Ledger Technology: beyond block chain,” London, 2016. </a:t>
            </a:r>
          </a:p>
          <a:p>
            <a:r>
              <a:rPr lang="en-US" sz="1400" dirty="0"/>
              <a:t>[2] D. </a:t>
            </a:r>
            <a:r>
              <a:rPr lang="en-US" sz="1400" dirty="0" err="1"/>
              <a:t>Mingxiao</a:t>
            </a:r>
            <a:r>
              <a:rPr lang="en-US" sz="1400" dirty="0"/>
              <a:t>, M. </a:t>
            </a:r>
            <a:r>
              <a:rPr lang="en-US" sz="1400" dirty="0" err="1"/>
              <a:t>Xiaofeng</a:t>
            </a:r>
            <a:r>
              <a:rPr lang="en-US" sz="1400" dirty="0"/>
              <a:t>, Z. </a:t>
            </a:r>
            <a:r>
              <a:rPr lang="en-US" sz="1400" dirty="0" err="1"/>
              <a:t>Zhe</a:t>
            </a:r>
            <a:r>
              <a:rPr lang="en-US" sz="1400" dirty="0"/>
              <a:t>, W. </a:t>
            </a:r>
            <a:r>
              <a:rPr lang="en-US" sz="1400" dirty="0" err="1"/>
              <a:t>Xiangwei</a:t>
            </a:r>
            <a:r>
              <a:rPr lang="en-US" sz="1400" dirty="0"/>
              <a:t>, and C. </a:t>
            </a:r>
            <a:r>
              <a:rPr lang="en-US" sz="1400" dirty="0" err="1"/>
              <a:t>Qijun</a:t>
            </a:r>
            <a:r>
              <a:rPr lang="en-US" sz="1400" dirty="0"/>
              <a:t>, “A review on consensus algorithm of blockchain,” in 2017 IEEE International Conference on Systems, Man, and Cybernetics (SMC), 2017, pp. 2567–2572. </a:t>
            </a:r>
          </a:p>
        </p:txBody>
      </p:sp>
      <p:pic>
        <p:nvPicPr>
          <p:cNvPr id="6" name="Picture 5">
            <a:extLst>
              <a:ext uri="{FF2B5EF4-FFF2-40B4-BE49-F238E27FC236}">
                <a16:creationId xmlns:a16="http://schemas.microsoft.com/office/drawing/2014/main" id="{D44710CA-125B-5E4D-8EBB-1F14E26BAF25}"/>
              </a:ext>
            </a:extLst>
          </p:cNvPr>
          <p:cNvPicPr>
            <a:picLocks noChangeAspect="1"/>
          </p:cNvPicPr>
          <p:nvPr/>
        </p:nvPicPr>
        <p:blipFill>
          <a:blip r:embed="rId2"/>
          <a:stretch>
            <a:fillRect/>
          </a:stretch>
        </p:blipFill>
        <p:spPr>
          <a:xfrm>
            <a:off x="7237410" y="2091226"/>
            <a:ext cx="3810000" cy="3213100"/>
          </a:xfrm>
          <a:prstGeom prst="rect">
            <a:avLst/>
          </a:prstGeom>
        </p:spPr>
      </p:pic>
    </p:spTree>
    <p:extLst>
      <p:ext uri="{BB962C8B-B14F-4D97-AF65-F5344CB8AC3E}">
        <p14:creationId xmlns:p14="http://schemas.microsoft.com/office/powerpoint/2010/main" val="4827182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189892"/>
            <a:ext cx="9905998" cy="1478570"/>
          </a:xfrm>
        </p:spPr>
        <p:txBody>
          <a:bodyPr/>
          <a:lstStyle/>
          <a:p>
            <a:r>
              <a:rPr lang="en-US" dirty="0">
                <a:solidFill>
                  <a:schemeClr val="tx2"/>
                </a:solidFill>
              </a:rPr>
              <a:t>Data Structure implementations</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2" y="1543051"/>
            <a:ext cx="6802437" cy="4262438"/>
          </a:xfrm>
        </p:spPr>
        <p:txBody>
          <a:bodyPr>
            <a:normAutofit/>
          </a:bodyPr>
          <a:lstStyle/>
          <a:p>
            <a:pPr marL="0" indent="0">
              <a:buNone/>
            </a:pPr>
            <a:r>
              <a:rPr lang="en-US" sz="2000" b="1" dirty="0">
                <a:solidFill>
                  <a:schemeClr val="accent5"/>
                </a:solidFill>
              </a:rPr>
              <a:t>Programing Language</a:t>
            </a:r>
          </a:p>
          <a:p>
            <a:pPr marL="0" indent="0">
              <a:buNone/>
            </a:pPr>
            <a:endParaRPr lang="en-US" sz="2000" b="1" dirty="0">
              <a:solidFill>
                <a:schemeClr val="accent5"/>
              </a:solidFill>
            </a:endParaRPr>
          </a:p>
          <a:p>
            <a:pPr marL="0" indent="0">
              <a:buNone/>
            </a:pPr>
            <a:endParaRPr lang="en-US" sz="2000" i="1" dirty="0"/>
          </a:p>
          <a:p>
            <a:r>
              <a:rPr lang="en-US" sz="2000" dirty="0"/>
              <a:t>Created by Google in 2009.</a:t>
            </a:r>
          </a:p>
          <a:p>
            <a:r>
              <a:rPr lang="en-US" sz="2000" dirty="0"/>
              <a:t>Selected because it </a:t>
            </a:r>
            <a:r>
              <a:rPr lang="en-US" sz="2000" dirty="0">
                <a:solidFill>
                  <a:schemeClr val="accent5"/>
                </a:solidFill>
              </a:rPr>
              <a:t>has two main two main built-in facilities for writing concurrent and distributed programs</a:t>
            </a:r>
            <a:r>
              <a:rPr lang="en-US" sz="2000" dirty="0"/>
              <a:t>.</a:t>
            </a:r>
            <a:endParaRPr lang="en-US" sz="2000" dirty="0">
              <a:solidFill>
                <a:schemeClr val="accent5"/>
              </a:solidFill>
            </a:endParaRPr>
          </a:p>
          <a:p>
            <a:pPr lvl="1"/>
            <a:r>
              <a:rPr lang="en-US" dirty="0">
                <a:solidFill>
                  <a:schemeClr val="accent5"/>
                </a:solidFill>
              </a:rPr>
              <a:t>Goroutines</a:t>
            </a:r>
            <a:r>
              <a:rPr lang="en-US" baseline="30000" dirty="0">
                <a:solidFill>
                  <a:schemeClr val="accent5"/>
                </a:solidFill>
              </a:rPr>
              <a:t>[1]</a:t>
            </a:r>
            <a:r>
              <a:rPr lang="en-US" dirty="0">
                <a:solidFill>
                  <a:schemeClr val="accent5"/>
                </a:solidFill>
              </a:rPr>
              <a:t>:</a:t>
            </a:r>
            <a:r>
              <a:rPr lang="en-US" dirty="0"/>
              <a:t> functions or methods that run concurrently with other functions or methods. </a:t>
            </a:r>
          </a:p>
          <a:p>
            <a:pPr lvl="1"/>
            <a:r>
              <a:rPr lang="en-US" dirty="0">
                <a:solidFill>
                  <a:schemeClr val="accent5"/>
                </a:solidFill>
              </a:rPr>
              <a:t>Channels</a:t>
            </a:r>
            <a:r>
              <a:rPr lang="en-US" baseline="30000" dirty="0">
                <a:solidFill>
                  <a:schemeClr val="accent5"/>
                </a:solidFill>
              </a:rPr>
              <a:t>[2]</a:t>
            </a:r>
            <a:r>
              <a:rPr lang="en-US" dirty="0">
                <a:solidFill>
                  <a:schemeClr val="accent5"/>
                </a:solidFill>
              </a:rPr>
              <a:t>:</a:t>
            </a:r>
            <a:r>
              <a:rPr lang="en-US" dirty="0"/>
              <a:t> goroutines communicate using channels.</a:t>
            </a:r>
            <a:endParaRPr lang="en-US" dirty="0">
              <a:solidFill>
                <a:schemeClr val="accent5"/>
              </a:solidFill>
            </a:endParaRPr>
          </a:p>
        </p:txBody>
      </p:sp>
      <p:pic>
        <p:nvPicPr>
          <p:cNvPr id="4" name="Picture 3">
            <a:extLst>
              <a:ext uri="{FF2B5EF4-FFF2-40B4-BE49-F238E27FC236}">
                <a16:creationId xmlns:a16="http://schemas.microsoft.com/office/drawing/2014/main" id="{A1110CC8-D44E-6447-BBD3-608B037C87E4}"/>
              </a:ext>
            </a:extLst>
          </p:cNvPr>
          <p:cNvPicPr>
            <a:picLocks noChangeAspect="1"/>
          </p:cNvPicPr>
          <p:nvPr/>
        </p:nvPicPr>
        <p:blipFill>
          <a:blip r:embed="rId2"/>
          <a:stretch>
            <a:fillRect/>
          </a:stretch>
        </p:blipFill>
        <p:spPr>
          <a:xfrm>
            <a:off x="8517102" y="2163846"/>
            <a:ext cx="2530308" cy="2530308"/>
          </a:xfrm>
          <a:prstGeom prst="rect">
            <a:avLst/>
          </a:prstGeom>
        </p:spPr>
      </p:pic>
      <p:pic>
        <p:nvPicPr>
          <p:cNvPr id="6" name="Picture 5">
            <a:extLst>
              <a:ext uri="{FF2B5EF4-FFF2-40B4-BE49-F238E27FC236}">
                <a16:creationId xmlns:a16="http://schemas.microsoft.com/office/drawing/2014/main" id="{038BD08E-B8D9-D945-863D-90F58C2C7BBA}"/>
              </a:ext>
            </a:extLst>
          </p:cNvPr>
          <p:cNvPicPr>
            <a:picLocks noChangeAspect="1"/>
          </p:cNvPicPr>
          <p:nvPr/>
        </p:nvPicPr>
        <p:blipFill>
          <a:blip r:embed="rId3">
            <a:duotone>
              <a:prstClr val="black"/>
              <a:schemeClr val="accent5">
                <a:tint val="45000"/>
                <a:satMod val="400000"/>
              </a:schemeClr>
            </a:duotone>
          </a:blip>
          <a:stretch>
            <a:fillRect/>
          </a:stretch>
        </p:blipFill>
        <p:spPr>
          <a:xfrm>
            <a:off x="1141411" y="2144208"/>
            <a:ext cx="1371485" cy="516593"/>
          </a:xfrm>
          <a:prstGeom prst="rect">
            <a:avLst/>
          </a:prstGeom>
        </p:spPr>
      </p:pic>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14</a:t>
            </a:fld>
            <a:endParaRPr lang="en-US"/>
          </a:p>
        </p:txBody>
      </p:sp>
      <p:sp>
        <p:nvSpPr>
          <p:cNvPr id="7" name="TextBox 6">
            <a:extLst>
              <a:ext uri="{FF2B5EF4-FFF2-40B4-BE49-F238E27FC236}">
                <a16:creationId xmlns:a16="http://schemas.microsoft.com/office/drawing/2014/main" id="{9C82294E-F645-A94B-B592-A5C4EC922F6D}"/>
              </a:ext>
            </a:extLst>
          </p:cNvPr>
          <p:cNvSpPr txBox="1"/>
          <p:nvPr/>
        </p:nvSpPr>
        <p:spPr>
          <a:xfrm>
            <a:off x="1436832" y="6191202"/>
            <a:ext cx="6722161" cy="523220"/>
          </a:xfrm>
          <a:prstGeom prst="rect">
            <a:avLst/>
          </a:prstGeom>
          <a:noFill/>
        </p:spPr>
        <p:txBody>
          <a:bodyPr wrap="none" rtlCol="0">
            <a:spAutoFit/>
          </a:bodyPr>
          <a:lstStyle/>
          <a:p>
            <a:r>
              <a:rPr lang="en-US" sz="1400" dirty="0"/>
              <a:t>[1] “A Tour of Go - Goroutines.” [Online]. Available: https://</a:t>
            </a:r>
            <a:r>
              <a:rPr lang="en-US" sz="1400" dirty="0" err="1"/>
              <a:t>tour.golang.org</a:t>
            </a:r>
            <a:r>
              <a:rPr lang="en-US" sz="1400" dirty="0"/>
              <a:t>/concurrency/1.</a:t>
            </a:r>
          </a:p>
          <a:p>
            <a:r>
              <a:rPr lang="en-US" sz="1400" dirty="0"/>
              <a:t>[2] “A Tour of Go - Channels.” [Online]. Available: https://</a:t>
            </a:r>
            <a:r>
              <a:rPr lang="en-US" sz="1400" dirty="0" err="1"/>
              <a:t>tour.golang.org</a:t>
            </a:r>
            <a:r>
              <a:rPr lang="en-US" sz="1400" dirty="0"/>
              <a:t>/concurrency/2.</a:t>
            </a:r>
          </a:p>
        </p:txBody>
      </p:sp>
    </p:spTree>
    <p:extLst>
      <p:ext uri="{BB962C8B-B14F-4D97-AF65-F5344CB8AC3E}">
        <p14:creationId xmlns:p14="http://schemas.microsoft.com/office/powerpoint/2010/main" val="1034346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189892"/>
            <a:ext cx="9905998" cy="1478570"/>
          </a:xfrm>
        </p:spPr>
        <p:txBody>
          <a:bodyPr/>
          <a:lstStyle/>
          <a:p>
            <a:r>
              <a:rPr lang="en-US" dirty="0">
                <a:solidFill>
                  <a:schemeClr val="tx2"/>
                </a:solidFill>
              </a:rPr>
              <a:t>Go in a Nutshell</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3" y="1543051"/>
            <a:ext cx="4954588" cy="4262438"/>
          </a:xfrm>
        </p:spPr>
        <p:txBody>
          <a:bodyPr>
            <a:normAutofit/>
          </a:bodyPr>
          <a:lstStyle/>
          <a:p>
            <a:pPr marL="0" indent="0">
              <a:buNone/>
            </a:pPr>
            <a:r>
              <a:rPr lang="en-US" sz="2000" b="1" dirty="0">
                <a:solidFill>
                  <a:schemeClr val="accent5"/>
                </a:solidFill>
              </a:rPr>
              <a:t>Goroutines</a:t>
            </a:r>
            <a:r>
              <a:rPr lang="en-US" sz="2000" b="1" baseline="30000" dirty="0">
                <a:solidFill>
                  <a:schemeClr val="accent5"/>
                </a:solidFill>
              </a:rPr>
              <a:t>[1]</a:t>
            </a:r>
          </a:p>
          <a:p>
            <a:pPr marL="0" indent="0" algn="just">
              <a:spcAft>
                <a:spcPts val="600"/>
              </a:spcAft>
              <a:buNone/>
            </a:pPr>
            <a:r>
              <a:rPr lang="en-US" sz="2000" dirty="0">
                <a:ea typeface="MS Mincho" panose="02020609040205080304" pitchFamily="49" charset="-128"/>
                <a:cs typeface="Times New Roman" panose="02020603050405020304" pitchFamily="18" charset="0"/>
              </a:rPr>
              <a:t>Language abstraction</a:t>
            </a:r>
            <a:r>
              <a:rPr lang="en-US" sz="2000" dirty="0">
                <a:latin typeface="Courier New" panose="02070309020205020404" pitchFamily="49" charset="0"/>
                <a:ea typeface="MS Mincho" panose="02020609040205080304" pitchFamily="49" charset="-128"/>
                <a:cs typeface="Times New Roman" panose="02020603050405020304" pitchFamily="18" charset="0"/>
              </a:rPr>
              <a:t> </a:t>
            </a:r>
            <a:r>
              <a:rPr lang="en-US" sz="2000" dirty="0">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go f(x, y, z) </a:t>
            </a:r>
            <a:r>
              <a:rPr lang="en-US" sz="2000" dirty="0"/>
              <a:t>starts a new goroutine running </a:t>
            </a:r>
            <a:r>
              <a:rPr lang="en-US" sz="2000" dirty="0">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f(x, y, z)</a:t>
            </a:r>
          </a:p>
          <a:p>
            <a:pPr marL="0" indent="0" algn="just">
              <a:spcAft>
                <a:spcPts val="600"/>
              </a:spcAft>
              <a:buNone/>
            </a:pPr>
            <a:endParaRPr lang="en-US" sz="900" b="1" dirty="0">
              <a:solidFill>
                <a:schemeClr val="tx2"/>
              </a:solidFill>
            </a:endParaRPr>
          </a:p>
          <a:p>
            <a:r>
              <a:rPr lang="en-US" sz="2000" dirty="0"/>
              <a:t>The evaluation of </a:t>
            </a:r>
            <a:r>
              <a:rPr lang="en-US" sz="2000" dirty="0">
                <a:solidFill>
                  <a:schemeClr val="accent5"/>
                </a:solidFill>
                <a:latin typeface="Courier New" panose="02070309020205020404" pitchFamily="49" charset="0"/>
                <a:cs typeface="Courier New" panose="02070309020205020404" pitchFamily="49" charset="0"/>
              </a:rPr>
              <a:t>f</a:t>
            </a:r>
            <a:r>
              <a:rPr lang="en-US" sz="2000" dirty="0"/>
              <a:t>, </a:t>
            </a:r>
            <a:r>
              <a:rPr lang="en-US" sz="2000" dirty="0">
                <a:solidFill>
                  <a:schemeClr val="accent5"/>
                </a:solidFill>
                <a:latin typeface="Courier New" panose="02070309020205020404" pitchFamily="49" charset="0"/>
                <a:cs typeface="Courier New" panose="02070309020205020404" pitchFamily="49" charset="0"/>
              </a:rPr>
              <a:t>x</a:t>
            </a:r>
            <a:r>
              <a:rPr lang="en-US" sz="2000" dirty="0"/>
              <a:t>, </a:t>
            </a:r>
            <a:r>
              <a:rPr lang="en-US" sz="2000" dirty="0">
                <a:solidFill>
                  <a:schemeClr val="accent5"/>
                </a:solidFill>
                <a:latin typeface="Courier New" panose="02070309020205020404" pitchFamily="49" charset="0"/>
                <a:cs typeface="Courier New" panose="02070309020205020404" pitchFamily="49" charset="0"/>
              </a:rPr>
              <a:t>y</a:t>
            </a:r>
            <a:r>
              <a:rPr lang="en-US" sz="2000" dirty="0"/>
              <a:t>, and </a:t>
            </a:r>
            <a:r>
              <a:rPr lang="en-US" sz="2000" dirty="0">
                <a:solidFill>
                  <a:schemeClr val="accent5"/>
                </a:solidFill>
                <a:latin typeface="Courier New" panose="02070309020205020404" pitchFamily="49" charset="0"/>
                <a:cs typeface="Courier New" panose="02070309020205020404" pitchFamily="49" charset="0"/>
              </a:rPr>
              <a:t>z</a:t>
            </a:r>
            <a:r>
              <a:rPr lang="en-US" sz="2000" dirty="0"/>
              <a:t> happens in the currently executing goroutine (the one calling the go abstraction).</a:t>
            </a:r>
          </a:p>
          <a:p>
            <a:r>
              <a:rPr lang="en-US" sz="2000" dirty="0"/>
              <a:t>The execution of </a:t>
            </a:r>
            <a:r>
              <a:rPr lang="en-US" sz="2000" dirty="0">
                <a:solidFill>
                  <a:schemeClr val="accent5"/>
                </a:solidFill>
                <a:latin typeface="Courier New" panose="02070309020205020404" pitchFamily="49" charset="0"/>
                <a:cs typeface="Courier New" panose="02070309020205020404" pitchFamily="49" charset="0"/>
              </a:rPr>
              <a:t>f</a:t>
            </a:r>
            <a:r>
              <a:rPr lang="en-US" sz="2000" dirty="0">
                <a:solidFill>
                  <a:schemeClr val="accent5"/>
                </a:solidFill>
              </a:rPr>
              <a:t> </a:t>
            </a:r>
            <a:r>
              <a:rPr lang="en-US" sz="2000" dirty="0"/>
              <a:t>happens in the new goroutine.</a:t>
            </a:r>
          </a:p>
          <a:p>
            <a:pPr marL="0" indent="0">
              <a:buNone/>
            </a:pPr>
            <a:endParaRPr lang="en-US" sz="2000" b="1" dirty="0">
              <a:solidFill>
                <a:schemeClr val="accent5"/>
              </a:solidFill>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15</a:t>
            </a:fld>
            <a:endParaRPr lang="en-US"/>
          </a:p>
        </p:txBody>
      </p:sp>
      <p:sp>
        <p:nvSpPr>
          <p:cNvPr id="6" name="Rounded Rectangle 5">
            <a:extLst>
              <a:ext uri="{FF2B5EF4-FFF2-40B4-BE49-F238E27FC236}">
                <a16:creationId xmlns:a16="http://schemas.microsoft.com/office/drawing/2014/main" id="{CC382D4E-9D56-F041-9A2C-5B7FDDD13822}"/>
              </a:ext>
            </a:extLst>
          </p:cNvPr>
          <p:cNvSpPr/>
          <p:nvPr/>
        </p:nvSpPr>
        <p:spPr>
          <a:xfrm>
            <a:off x="6508586" y="657193"/>
            <a:ext cx="4644323" cy="358249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lvl="0"/>
            <a:r>
              <a:rPr lang="en-US" sz="1200" b="1" dirty="0">
                <a:solidFill>
                  <a:srgbClr val="63A0CC"/>
                </a:solidFill>
                <a:latin typeface="Courier New" panose="02070309020205020404" pitchFamily="49" charset="0"/>
                <a:cs typeface="Courier New" panose="02070309020205020404" pitchFamily="49" charset="0"/>
              </a:rPr>
              <a:t>package main</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import (</a:t>
            </a:r>
          </a:p>
          <a:p>
            <a:pPr lvl="0"/>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fmt</a:t>
            </a:r>
            <a:r>
              <a:rPr lang="en-US" sz="1200" b="1" dirty="0">
                <a:solidFill>
                  <a:srgbClr val="63A0CC"/>
                </a:solidFill>
                <a:latin typeface="Courier New" panose="02070309020205020404" pitchFamily="49" charset="0"/>
                <a:cs typeface="Courier New" panose="02070309020205020404" pitchFamily="49" charset="0"/>
              </a:rPr>
              <a:t>"</a:t>
            </a:r>
          </a:p>
          <a:p>
            <a:pPr lvl="0"/>
            <a:r>
              <a:rPr lang="en-US" sz="1200" b="1" dirty="0">
                <a:solidFill>
                  <a:srgbClr val="63A0CC"/>
                </a:solidFill>
                <a:latin typeface="Courier New" panose="02070309020205020404" pitchFamily="49" charset="0"/>
                <a:cs typeface="Courier New" panose="02070309020205020404" pitchFamily="49" charset="0"/>
              </a:rPr>
              <a:t>	"time"</a:t>
            </a:r>
          </a:p>
          <a:p>
            <a:pPr lvl="0"/>
            <a:r>
              <a:rPr lang="en-US" sz="1200" b="1" dirty="0">
                <a:solidFill>
                  <a:srgbClr val="63A0CC"/>
                </a:solidFill>
                <a:latin typeface="Courier New" panose="02070309020205020404" pitchFamily="49" charset="0"/>
                <a:cs typeface="Courier New" panose="02070309020205020404" pitchFamily="49" charset="0"/>
              </a:rPr>
              <a:t>)</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say(s string) {</a:t>
            </a:r>
          </a:p>
          <a:p>
            <a:pPr lvl="0"/>
            <a:r>
              <a:rPr lang="en-US" sz="1200" b="1" dirty="0">
                <a:solidFill>
                  <a:srgbClr val="63A0CC"/>
                </a:solidFill>
                <a:latin typeface="Courier New" panose="02070309020205020404" pitchFamily="49" charset="0"/>
                <a:cs typeface="Courier New" panose="02070309020205020404" pitchFamily="49" charset="0"/>
              </a:rPr>
              <a:t>	for </a:t>
            </a:r>
            <a:r>
              <a:rPr lang="en-US" sz="1200" b="1" dirty="0" err="1">
                <a:solidFill>
                  <a:srgbClr val="63A0CC"/>
                </a:solidFill>
                <a:latin typeface="Courier New" panose="02070309020205020404" pitchFamily="49" charset="0"/>
                <a:cs typeface="Courier New" panose="02070309020205020404" pitchFamily="49" charset="0"/>
              </a:rPr>
              <a:t>i</a:t>
            </a:r>
            <a:r>
              <a:rPr lang="en-US" sz="1200" b="1" dirty="0">
                <a:solidFill>
                  <a:srgbClr val="63A0CC"/>
                </a:solidFill>
                <a:latin typeface="Courier New" panose="02070309020205020404" pitchFamily="49" charset="0"/>
                <a:cs typeface="Courier New" panose="02070309020205020404" pitchFamily="49" charset="0"/>
              </a:rPr>
              <a:t> := 0; </a:t>
            </a:r>
            <a:r>
              <a:rPr lang="en-US" sz="1200" b="1" dirty="0" err="1">
                <a:solidFill>
                  <a:srgbClr val="63A0CC"/>
                </a:solidFill>
                <a:latin typeface="Courier New" panose="02070309020205020404" pitchFamily="49" charset="0"/>
                <a:cs typeface="Courier New" panose="02070309020205020404" pitchFamily="49" charset="0"/>
              </a:rPr>
              <a:t>i</a:t>
            </a:r>
            <a:r>
              <a:rPr lang="en-US" sz="1200" b="1" dirty="0">
                <a:solidFill>
                  <a:srgbClr val="63A0CC"/>
                </a:solidFill>
                <a:latin typeface="Courier New" panose="02070309020205020404" pitchFamily="49" charset="0"/>
                <a:cs typeface="Courier New" panose="02070309020205020404" pitchFamily="49" charset="0"/>
              </a:rPr>
              <a:t> &lt; 3; </a:t>
            </a:r>
            <a:r>
              <a:rPr lang="en-US" sz="1200" b="1" dirty="0" err="1">
                <a:solidFill>
                  <a:srgbClr val="63A0CC"/>
                </a:solidFill>
                <a:latin typeface="Courier New" panose="02070309020205020404" pitchFamily="49" charset="0"/>
                <a:cs typeface="Courier New" panose="02070309020205020404" pitchFamily="49" charset="0"/>
              </a:rPr>
              <a:t>i</a:t>
            </a:r>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time.Sleep</a:t>
            </a:r>
            <a:r>
              <a:rPr lang="en-US" sz="1200" b="1" dirty="0">
                <a:solidFill>
                  <a:srgbClr val="63A0CC"/>
                </a:solidFill>
                <a:latin typeface="Courier New" panose="02070309020205020404" pitchFamily="49" charset="0"/>
                <a:cs typeface="Courier New" panose="02070309020205020404" pitchFamily="49" charset="0"/>
              </a:rPr>
              <a:t>(100 * </a:t>
            </a:r>
            <a:r>
              <a:rPr lang="en-US" sz="1200" b="1" dirty="0" err="1">
                <a:solidFill>
                  <a:srgbClr val="63A0CC"/>
                </a:solidFill>
                <a:latin typeface="Courier New" panose="02070309020205020404" pitchFamily="49" charset="0"/>
                <a:cs typeface="Courier New" panose="02070309020205020404" pitchFamily="49" charset="0"/>
              </a:rPr>
              <a:t>time.Millisecond</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fmt.Println</a:t>
            </a:r>
            <a:r>
              <a:rPr lang="en-US" sz="1200" b="1" dirty="0">
                <a:solidFill>
                  <a:srgbClr val="63A0CC"/>
                </a:solidFill>
                <a:latin typeface="Courier New" panose="02070309020205020404" pitchFamily="49" charset="0"/>
                <a:cs typeface="Courier New" panose="02070309020205020404" pitchFamily="49" charset="0"/>
              </a:rPr>
              <a:t>(s)</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main() {</a:t>
            </a:r>
          </a:p>
          <a:p>
            <a:pPr lvl="0"/>
            <a:r>
              <a:rPr lang="en-US" sz="1200" b="1" dirty="0">
                <a:solidFill>
                  <a:srgbClr val="63A0CC"/>
                </a:solidFill>
                <a:latin typeface="Courier New" panose="02070309020205020404" pitchFamily="49" charset="0"/>
                <a:cs typeface="Courier New" panose="02070309020205020404" pitchFamily="49" charset="0"/>
              </a:rPr>
              <a:t>	go say("hello")</a:t>
            </a:r>
          </a:p>
          <a:p>
            <a:pPr lvl="0"/>
            <a:r>
              <a:rPr lang="en-US" sz="1200" b="1" dirty="0">
                <a:solidFill>
                  <a:srgbClr val="63A0CC"/>
                </a:solidFill>
                <a:latin typeface="Courier New" panose="02070309020205020404" pitchFamily="49" charset="0"/>
                <a:cs typeface="Courier New" panose="02070309020205020404" pitchFamily="49" charset="0"/>
              </a:rPr>
              <a:t>	say("world")</a:t>
            </a:r>
          </a:p>
          <a:p>
            <a:pPr lvl="0"/>
            <a:r>
              <a:rPr lang="en-US" sz="1200" b="1" dirty="0">
                <a:solidFill>
                  <a:srgbClr val="63A0CC"/>
                </a:solidFill>
                <a:latin typeface="Courier New" panose="02070309020205020404" pitchFamily="49" charset="0"/>
                <a:cs typeface="Courier New" panose="02070309020205020404" pitchFamily="49" charset="0"/>
              </a:rPr>
              <a:t>}</a:t>
            </a:r>
          </a:p>
        </p:txBody>
      </p:sp>
      <p:sp>
        <p:nvSpPr>
          <p:cNvPr id="10" name="Rounded Rectangle 9">
            <a:extLst>
              <a:ext uri="{FF2B5EF4-FFF2-40B4-BE49-F238E27FC236}">
                <a16:creationId xmlns:a16="http://schemas.microsoft.com/office/drawing/2014/main" id="{E2345C92-69E0-444B-8F77-E0A6EDEEED22}"/>
              </a:ext>
            </a:extLst>
          </p:cNvPr>
          <p:cNvSpPr/>
          <p:nvPr/>
        </p:nvSpPr>
        <p:spPr>
          <a:xfrm>
            <a:off x="7859403" y="4295111"/>
            <a:ext cx="1942687" cy="1809662"/>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lvl="0"/>
            <a:r>
              <a:rPr lang="en-US" sz="1200" b="1" dirty="0">
                <a:solidFill>
                  <a:srgbClr val="63A0CC"/>
                </a:solidFill>
                <a:latin typeface="Courier New" panose="02070309020205020404" pitchFamily="49" charset="0"/>
                <a:cs typeface="Courier New" panose="02070309020205020404" pitchFamily="49" charset="0"/>
              </a:rPr>
              <a:t>hello</a:t>
            </a:r>
          </a:p>
          <a:p>
            <a:pPr lvl="0"/>
            <a:r>
              <a:rPr lang="en-US" sz="1200" b="1" dirty="0">
                <a:solidFill>
                  <a:srgbClr val="63A0CC"/>
                </a:solidFill>
                <a:latin typeface="Courier New" panose="02070309020205020404" pitchFamily="49" charset="0"/>
                <a:cs typeface="Courier New" panose="02070309020205020404" pitchFamily="49" charset="0"/>
              </a:rPr>
              <a:t>world</a:t>
            </a:r>
          </a:p>
          <a:p>
            <a:pPr lvl="0"/>
            <a:r>
              <a:rPr lang="en-US" sz="1200" b="1" dirty="0">
                <a:solidFill>
                  <a:srgbClr val="63A0CC"/>
                </a:solidFill>
                <a:latin typeface="Courier New" panose="02070309020205020404" pitchFamily="49" charset="0"/>
                <a:cs typeface="Courier New" panose="02070309020205020404" pitchFamily="49" charset="0"/>
              </a:rPr>
              <a:t>world</a:t>
            </a:r>
          </a:p>
          <a:p>
            <a:pPr lvl="0"/>
            <a:r>
              <a:rPr lang="en-US" sz="1200" b="1" dirty="0">
                <a:solidFill>
                  <a:srgbClr val="63A0CC"/>
                </a:solidFill>
                <a:latin typeface="Courier New" panose="02070309020205020404" pitchFamily="49" charset="0"/>
                <a:cs typeface="Courier New" panose="02070309020205020404" pitchFamily="49" charset="0"/>
              </a:rPr>
              <a:t>hello</a:t>
            </a:r>
          </a:p>
          <a:p>
            <a:pPr lvl="0"/>
            <a:r>
              <a:rPr lang="en-US" sz="1200" b="1" dirty="0">
                <a:solidFill>
                  <a:srgbClr val="63A0CC"/>
                </a:solidFill>
                <a:latin typeface="Courier New" panose="02070309020205020404" pitchFamily="49" charset="0"/>
                <a:cs typeface="Courier New" panose="02070309020205020404" pitchFamily="49" charset="0"/>
              </a:rPr>
              <a:t>hello</a:t>
            </a:r>
          </a:p>
          <a:p>
            <a:pPr lvl="0"/>
            <a:r>
              <a:rPr lang="en-US" sz="1200" b="1" dirty="0">
                <a:solidFill>
                  <a:srgbClr val="63A0CC"/>
                </a:solidFill>
                <a:latin typeface="Courier New" panose="02070309020205020404" pitchFamily="49" charset="0"/>
                <a:cs typeface="Courier New" panose="02070309020205020404" pitchFamily="49" charset="0"/>
              </a:rPr>
              <a:t>world</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Program exited.</a:t>
            </a:r>
          </a:p>
        </p:txBody>
      </p:sp>
      <p:sp>
        <p:nvSpPr>
          <p:cNvPr id="11" name="TextBox 10">
            <a:extLst>
              <a:ext uri="{FF2B5EF4-FFF2-40B4-BE49-F238E27FC236}">
                <a16:creationId xmlns:a16="http://schemas.microsoft.com/office/drawing/2014/main" id="{723FE01B-765B-D044-A69E-7F3EC17D7855}"/>
              </a:ext>
            </a:extLst>
          </p:cNvPr>
          <p:cNvSpPr txBox="1"/>
          <p:nvPr/>
        </p:nvSpPr>
        <p:spPr>
          <a:xfrm>
            <a:off x="1211748" y="6104773"/>
            <a:ext cx="6722161" cy="307777"/>
          </a:xfrm>
          <a:prstGeom prst="rect">
            <a:avLst/>
          </a:prstGeom>
          <a:noFill/>
        </p:spPr>
        <p:txBody>
          <a:bodyPr wrap="none" rtlCol="0">
            <a:spAutoFit/>
          </a:bodyPr>
          <a:lstStyle/>
          <a:p>
            <a:r>
              <a:rPr lang="en-US" sz="1400" dirty="0"/>
              <a:t>[1] “A Tour of Go - Goroutines.” [Online]. Available: https://</a:t>
            </a:r>
            <a:r>
              <a:rPr lang="en-US" sz="1400" dirty="0" err="1"/>
              <a:t>tour.golang.org</a:t>
            </a:r>
            <a:r>
              <a:rPr lang="en-US" sz="1400" dirty="0"/>
              <a:t>/concurrency/1.</a:t>
            </a:r>
          </a:p>
        </p:txBody>
      </p:sp>
    </p:spTree>
    <p:extLst>
      <p:ext uri="{BB962C8B-B14F-4D97-AF65-F5344CB8AC3E}">
        <p14:creationId xmlns:p14="http://schemas.microsoft.com/office/powerpoint/2010/main" val="3248154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189892"/>
            <a:ext cx="9905998" cy="1478570"/>
          </a:xfrm>
        </p:spPr>
        <p:txBody>
          <a:bodyPr/>
          <a:lstStyle/>
          <a:p>
            <a:r>
              <a:rPr lang="en-US" dirty="0">
                <a:solidFill>
                  <a:schemeClr val="tx2"/>
                </a:solidFill>
              </a:rPr>
              <a:t>Go in a nutshell</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3" y="1543051"/>
            <a:ext cx="4951410" cy="1637495"/>
          </a:xfrm>
        </p:spPr>
        <p:txBody>
          <a:bodyPr>
            <a:normAutofit/>
          </a:bodyPr>
          <a:lstStyle/>
          <a:p>
            <a:pPr marL="0" indent="0">
              <a:buNone/>
            </a:pPr>
            <a:r>
              <a:rPr lang="en-US" sz="2000" b="1" noProof="1">
                <a:solidFill>
                  <a:schemeClr val="accent5"/>
                </a:solidFill>
              </a:rPr>
              <a:t>Channels</a:t>
            </a:r>
            <a:r>
              <a:rPr lang="en-US" sz="2000" b="1" baseline="30000" noProof="1">
                <a:solidFill>
                  <a:schemeClr val="accent5"/>
                </a:solidFill>
              </a:rPr>
              <a:t>[1]</a:t>
            </a:r>
          </a:p>
          <a:p>
            <a:r>
              <a:rPr lang="en-US" sz="1800" noProof="1"/>
              <a:t>send and receive values with the channel operator: </a:t>
            </a:r>
            <a:r>
              <a:rPr lang="en-US" sz="1800" noProof="1">
                <a:solidFill>
                  <a:schemeClr val="tx2"/>
                </a:solidFill>
                <a:latin typeface="Courier New" panose="02070309020205020404" pitchFamily="49" charset="0"/>
                <a:cs typeface="Courier New" panose="02070309020205020404" pitchFamily="49" charset="0"/>
              </a:rPr>
              <a:t>&lt;-</a:t>
            </a:r>
            <a:endParaRPr lang="en-US" sz="2000" noProof="1">
              <a:solidFill>
                <a:schemeClr val="tx2"/>
              </a:solidFill>
              <a:latin typeface="Courier New" panose="02070309020205020404" pitchFamily="49" charset="0"/>
              <a:cs typeface="Courier New" panose="02070309020205020404" pitchFamily="49" charset="0"/>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16</a:t>
            </a:fld>
            <a:endParaRPr lang="en-US"/>
          </a:p>
        </p:txBody>
      </p:sp>
      <p:sp>
        <p:nvSpPr>
          <p:cNvPr id="13" name="Rounded Rectangle 12">
            <a:extLst>
              <a:ext uri="{FF2B5EF4-FFF2-40B4-BE49-F238E27FC236}">
                <a16:creationId xmlns:a16="http://schemas.microsoft.com/office/drawing/2014/main" id="{295D7C0A-8A94-F942-97AC-38FA9F8453FD}"/>
              </a:ext>
            </a:extLst>
          </p:cNvPr>
          <p:cNvSpPr/>
          <p:nvPr/>
        </p:nvSpPr>
        <p:spPr>
          <a:xfrm>
            <a:off x="6478128" y="477672"/>
            <a:ext cx="4398817" cy="4966663"/>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package main</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import "</a:t>
            </a:r>
            <a:r>
              <a:rPr lang="en-US" sz="1200" b="1" dirty="0" err="1">
                <a:solidFill>
                  <a:srgbClr val="63A0CC"/>
                </a:solidFill>
                <a:latin typeface="Courier New" panose="02070309020205020404" pitchFamily="49" charset="0"/>
                <a:cs typeface="Courier New" panose="02070309020205020404" pitchFamily="49" charset="0"/>
              </a:rPr>
              <a:t>fmt</a:t>
            </a:r>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sum(s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 c </a:t>
            </a:r>
            <a:r>
              <a:rPr lang="en-US" sz="1200" b="1" dirty="0" err="1">
                <a:solidFill>
                  <a:srgbClr val="63A0CC"/>
                </a:solidFill>
                <a:latin typeface="Courier New" panose="02070309020205020404" pitchFamily="49" charset="0"/>
                <a:cs typeface="Courier New" panose="02070309020205020404" pitchFamily="49" charset="0"/>
              </a:rPr>
              <a:t>chan</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sum := 0</a:t>
            </a:r>
          </a:p>
          <a:p>
            <a:r>
              <a:rPr lang="en-US" sz="1200" b="1" dirty="0">
                <a:solidFill>
                  <a:srgbClr val="63A0CC"/>
                </a:solidFill>
                <a:latin typeface="Courier New" panose="02070309020205020404" pitchFamily="49" charset="0"/>
                <a:cs typeface="Courier New" panose="02070309020205020404" pitchFamily="49" charset="0"/>
              </a:rPr>
              <a:t>	for _, v := range s {</a:t>
            </a:r>
          </a:p>
          <a:p>
            <a:r>
              <a:rPr lang="en-US" sz="1200" b="1" dirty="0">
                <a:solidFill>
                  <a:srgbClr val="63A0CC"/>
                </a:solidFill>
                <a:latin typeface="Courier New" panose="02070309020205020404" pitchFamily="49" charset="0"/>
                <a:cs typeface="Courier New" panose="02070309020205020404" pitchFamily="49" charset="0"/>
              </a:rPr>
              <a:t>		sum += v</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c &lt;- sum // send sum to c</a:t>
            </a:r>
          </a:p>
          <a:p>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main() {</a:t>
            </a:r>
          </a:p>
          <a:p>
            <a:r>
              <a:rPr lang="en-US" sz="1200" b="1" dirty="0">
                <a:solidFill>
                  <a:srgbClr val="63A0CC"/>
                </a:solidFill>
                <a:latin typeface="Courier New" panose="02070309020205020404" pitchFamily="49" charset="0"/>
                <a:cs typeface="Courier New" panose="02070309020205020404" pitchFamily="49" charset="0"/>
              </a:rPr>
              <a:t>	s :=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{7, 2, 8, -9, 4, 0}</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c := make(</a:t>
            </a:r>
            <a:r>
              <a:rPr lang="en-US" sz="1200" b="1" dirty="0" err="1">
                <a:solidFill>
                  <a:srgbClr val="63A0CC"/>
                </a:solidFill>
                <a:latin typeface="Courier New" panose="02070309020205020404" pitchFamily="49" charset="0"/>
                <a:cs typeface="Courier New" panose="02070309020205020404" pitchFamily="49" charset="0"/>
              </a:rPr>
              <a:t>chan</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go sum(s[:</a:t>
            </a:r>
            <a:r>
              <a:rPr lang="en-US" sz="1200" b="1" dirty="0" err="1">
                <a:solidFill>
                  <a:srgbClr val="63A0CC"/>
                </a:solidFill>
                <a:latin typeface="Courier New" panose="02070309020205020404" pitchFamily="49" charset="0"/>
                <a:cs typeface="Courier New" panose="02070309020205020404" pitchFamily="49" charset="0"/>
              </a:rPr>
              <a:t>len</a:t>
            </a:r>
            <a:r>
              <a:rPr lang="en-US" sz="1200" b="1" dirty="0">
                <a:solidFill>
                  <a:srgbClr val="63A0CC"/>
                </a:solidFill>
                <a:latin typeface="Courier New" panose="02070309020205020404" pitchFamily="49" charset="0"/>
                <a:cs typeface="Courier New" panose="02070309020205020404" pitchFamily="49" charset="0"/>
              </a:rPr>
              <a:t>(s)/2], c)</a:t>
            </a:r>
          </a:p>
          <a:p>
            <a:r>
              <a:rPr lang="en-US" sz="1200" b="1" dirty="0">
                <a:solidFill>
                  <a:srgbClr val="63A0CC"/>
                </a:solidFill>
                <a:latin typeface="Courier New" panose="02070309020205020404" pitchFamily="49" charset="0"/>
                <a:cs typeface="Courier New" panose="02070309020205020404" pitchFamily="49" charset="0"/>
              </a:rPr>
              <a:t>	x := &lt;-c</a:t>
            </a:r>
          </a:p>
          <a:p>
            <a:r>
              <a:rPr lang="en-US" sz="1200" b="1" dirty="0">
                <a:solidFill>
                  <a:srgbClr val="63A0CC"/>
                </a:solidFill>
                <a:latin typeface="Courier New" panose="02070309020205020404" pitchFamily="49" charset="0"/>
                <a:cs typeface="Courier New" panose="02070309020205020404" pitchFamily="49" charset="0"/>
              </a:rPr>
              <a:t>	go sum(s[</a:t>
            </a:r>
            <a:r>
              <a:rPr lang="en-US" sz="1200" b="1" dirty="0" err="1">
                <a:solidFill>
                  <a:srgbClr val="63A0CC"/>
                </a:solidFill>
                <a:latin typeface="Courier New" panose="02070309020205020404" pitchFamily="49" charset="0"/>
                <a:cs typeface="Courier New" panose="02070309020205020404" pitchFamily="49" charset="0"/>
              </a:rPr>
              <a:t>len</a:t>
            </a:r>
            <a:r>
              <a:rPr lang="en-US" sz="1200" b="1" dirty="0">
                <a:solidFill>
                  <a:srgbClr val="63A0CC"/>
                </a:solidFill>
                <a:latin typeface="Courier New" panose="02070309020205020404" pitchFamily="49" charset="0"/>
                <a:cs typeface="Courier New" panose="02070309020205020404" pitchFamily="49" charset="0"/>
              </a:rPr>
              <a:t>(s)/2:], c)</a:t>
            </a:r>
          </a:p>
          <a:p>
            <a:r>
              <a:rPr lang="en-US" sz="1200" b="1" dirty="0">
                <a:solidFill>
                  <a:srgbClr val="63A0CC"/>
                </a:solidFill>
                <a:latin typeface="Courier New" panose="02070309020205020404" pitchFamily="49" charset="0"/>
                <a:cs typeface="Courier New" panose="02070309020205020404" pitchFamily="49" charset="0"/>
              </a:rPr>
              <a:t>	y := &lt;-c</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a:t>
            </a:r>
            <a:r>
              <a:rPr lang="es-CO" sz="1200" b="1" dirty="0">
                <a:solidFill>
                  <a:srgbClr val="63A0CC"/>
                </a:solidFill>
                <a:latin typeface="Courier New" panose="02070309020205020404" pitchFamily="49" charset="0"/>
                <a:cs typeface="Courier New" panose="02070309020205020404" pitchFamily="49" charset="0"/>
              </a:rPr>
              <a:t>fmt.Println(x, y, x+y)</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a:p>
            <a:pPr lvl="0"/>
            <a:endParaRPr lang="en-US" sz="1200" b="1" dirty="0">
              <a:solidFill>
                <a:srgbClr val="63A0CC"/>
              </a:solidFill>
              <a:latin typeface="Courier New" panose="02070309020205020404" pitchFamily="49" charset="0"/>
              <a:cs typeface="Courier New" panose="02070309020205020404" pitchFamily="49" charset="0"/>
            </a:endParaRPr>
          </a:p>
        </p:txBody>
      </p:sp>
      <p:sp>
        <p:nvSpPr>
          <p:cNvPr id="14" name="Rounded Rectangle 13">
            <a:extLst>
              <a:ext uri="{FF2B5EF4-FFF2-40B4-BE49-F238E27FC236}">
                <a16:creationId xmlns:a16="http://schemas.microsoft.com/office/drawing/2014/main" id="{8A4FDE05-BC34-FF49-9A32-80286F829C5C}"/>
              </a:ext>
            </a:extLst>
          </p:cNvPr>
          <p:cNvSpPr/>
          <p:nvPr/>
        </p:nvSpPr>
        <p:spPr>
          <a:xfrm>
            <a:off x="7801251" y="5528377"/>
            <a:ext cx="1752570" cy="70352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17 -5 12</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Program exited.</a:t>
            </a:r>
          </a:p>
        </p:txBody>
      </p:sp>
      <p:sp>
        <p:nvSpPr>
          <p:cNvPr id="15" name="Rounded Rectangle 14">
            <a:extLst>
              <a:ext uri="{FF2B5EF4-FFF2-40B4-BE49-F238E27FC236}">
                <a16:creationId xmlns:a16="http://schemas.microsoft.com/office/drawing/2014/main" id="{E9878522-B4B4-9D4A-A20D-2EBCB823BC0C}"/>
              </a:ext>
            </a:extLst>
          </p:cNvPr>
          <p:cNvSpPr/>
          <p:nvPr/>
        </p:nvSpPr>
        <p:spPr>
          <a:xfrm>
            <a:off x="1141411" y="2984943"/>
            <a:ext cx="4289094" cy="313876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lvl="0" defTabSz="914400">
              <a:lnSpc>
                <a:spcPct val="120000"/>
              </a:lnSpc>
              <a:spcBef>
                <a:spcPts val="1000"/>
              </a:spcBef>
              <a:buSzPct val="125000"/>
            </a:pPr>
            <a:r>
              <a:rPr lang="en-US" sz="1200" noProof="1">
                <a:solidFill>
                  <a:schemeClr val="tx1"/>
                </a:solidFill>
                <a:latin typeface="Courier New" panose="02070309020205020404" pitchFamily="49" charset="0"/>
                <a:ea typeface="MS Mincho" panose="02020609040205080304" pitchFamily="49" charset="-128"/>
                <a:cs typeface="Times New Roman" panose="02020603050405020304" pitchFamily="18" charset="0"/>
              </a:rPr>
              <a:t>//create a channel</a:t>
            </a:r>
          </a:p>
          <a:p>
            <a:pPr lvl="0" defTabSz="914400">
              <a:lnSpc>
                <a:spcPct val="120000"/>
              </a:lnSpc>
              <a:spcBef>
                <a:spcPts val="1000"/>
              </a:spcBef>
              <a:buSzPct val="125000"/>
            </a:pPr>
            <a:r>
              <a:rPr lang="en-US" sz="1200" noProof="1">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ch := make(chan int)</a:t>
            </a:r>
          </a:p>
          <a:p>
            <a:pPr lvl="0" defTabSz="914400">
              <a:lnSpc>
                <a:spcPct val="120000"/>
              </a:lnSpc>
              <a:spcBef>
                <a:spcPts val="1000"/>
              </a:spcBef>
              <a:buSzPct val="125000"/>
            </a:pPr>
            <a:endParaRPr lang="en-US" sz="1200" noProof="1">
              <a:solidFill>
                <a:prstClr val="black"/>
              </a:solidFill>
              <a:latin typeface="Courier New" panose="02070309020205020404" pitchFamily="49" charset="0"/>
              <a:ea typeface="MS Mincho" panose="02020609040205080304" pitchFamily="49" charset="-128"/>
              <a:cs typeface="Times New Roman" panose="02020603050405020304" pitchFamily="18" charset="0"/>
            </a:endParaRPr>
          </a:p>
          <a:p>
            <a:pPr lvl="0" defTabSz="914400">
              <a:lnSpc>
                <a:spcPct val="120000"/>
              </a:lnSpc>
              <a:spcBef>
                <a:spcPts val="1000"/>
              </a:spcBef>
              <a:buSzPct val="125000"/>
            </a:pPr>
            <a:r>
              <a:rPr lang="en-US" sz="1200" noProof="1">
                <a:solidFill>
                  <a:schemeClr val="tx1"/>
                </a:solidFill>
                <a:latin typeface="Courier New" panose="02070309020205020404" pitchFamily="49" charset="0"/>
                <a:ea typeface="MS Mincho" panose="02020609040205080304" pitchFamily="49" charset="-128"/>
                <a:cs typeface="Times New Roman" panose="02020603050405020304" pitchFamily="18" charset="0"/>
              </a:rPr>
              <a:t>// Send v to channel ch</a:t>
            </a:r>
          </a:p>
          <a:p>
            <a:pPr lvl="0" defTabSz="914400">
              <a:lnSpc>
                <a:spcPct val="120000"/>
              </a:lnSpc>
              <a:spcBef>
                <a:spcPts val="1000"/>
              </a:spcBef>
              <a:buSzPct val="125000"/>
            </a:pPr>
            <a:r>
              <a:rPr lang="en-US" sz="1200" noProof="1">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ch &lt;- v</a:t>
            </a:r>
          </a:p>
          <a:p>
            <a:pPr lvl="0" defTabSz="914400">
              <a:lnSpc>
                <a:spcPct val="120000"/>
              </a:lnSpc>
              <a:spcBef>
                <a:spcPts val="1000"/>
              </a:spcBef>
              <a:buSzPct val="125000"/>
            </a:pPr>
            <a:endParaRPr lang="en-US" sz="1200" noProof="1">
              <a:solidFill>
                <a:prstClr val="black"/>
              </a:solidFill>
              <a:latin typeface="Courier New" panose="02070309020205020404" pitchFamily="49" charset="0"/>
              <a:ea typeface="MS Mincho" panose="02020609040205080304" pitchFamily="49" charset="-128"/>
              <a:cs typeface="Times New Roman" panose="02020603050405020304" pitchFamily="18" charset="0"/>
            </a:endParaRPr>
          </a:p>
          <a:p>
            <a:pPr lvl="0" defTabSz="914400">
              <a:lnSpc>
                <a:spcPct val="120000"/>
              </a:lnSpc>
              <a:spcBef>
                <a:spcPts val="1000"/>
              </a:spcBef>
              <a:buSzPct val="125000"/>
            </a:pPr>
            <a:r>
              <a:rPr lang="en-US" sz="1200" noProof="1">
                <a:solidFill>
                  <a:schemeClr val="tx1"/>
                </a:solidFill>
                <a:latin typeface="Courier New" panose="02070309020205020404" pitchFamily="49" charset="0"/>
                <a:ea typeface="MS Mincho" panose="02020609040205080304" pitchFamily="49" charset="-128"/>
                <a:cs typeface="Times New Roman" panose="02020603050405020304" pitchFamily="18" charset="0"/>
              </a:rPr>
              <a:t>// Receive from ch, and assign value to v</a:t>
            </a:r>
            <a:endParaRPr lang="en-US" sz="1900" noProof="1">
              <a:solidFill>
                <a:schemeClr val="tx1"/>
              </a:solidFill>
            </a:endParaRPr>
          </a:p>
          <a:p>
            <a:pPr lvl="0" defTabSz="914400">
              <a:lnSpc>
                <a:spcPct val="120000"/>
              </a:lnSpc>
              <a:spcBef>
                <a:spcPts val="1000"/>
              </a:spcBef>
              <a:buSzPct val="125000"/>
            </a:pPr>
            <a:r>
              <a:rPr lang="en-US" sz="1200" noProof="1">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v := &lt;-ch</a:t>
            </a:r>
            <a:endParaRPr lang="en-US" sz="1200" b="1" noProof="1">
              <a:solidFill>
                <a:schemeClr val="accent5"/>
              </a:solidFill>
            </a:endParaRPr>
          </a:p>
          <a:p>
            <a:endParaRPr lang="en-US" sz="1200" b="1" dirty="0">
              <a:solidFill>
                <a:srgbClr val="63A0CC"/>
              </a:solidFill>
              <a:latin typeface="Courier New" panose="02070309020205020404" pitchFamily="49" charset="0"/>
              <a:cs typeface="Courier New" panose="02070309020205020404" pitchFamily="49" charset="0"/>
            </a:endParaRPr>
          </a:p>
        </p:txBody>
      </p:sp>
      <p:sp>
        <p:nvSpPr>
          <p:cNvPr id="16" name="TextBox 15">
            <a:extLst>
              <a:ext uri="{FF2B5EF4-FFF2-40B4-BE49-F238E27FC236}">
                <a16:creationId xmlns:a16="http://schemas.microsoft.com/office/drawing/2014/main" id="{0B52FADC-8071-EA47-A50B-49DD852A84BB}"/>
              </a:ext>
            </a:extLst>
          </p:cNvPr>
          <p:cNvSpPr txBox="1"/>
          <p:nvPr/>
        </p:nvSpPr>
        <p:spPr>
          <a:xfrm>
            <a:off x="1436832" y="6261542"/>
            <a:ext cx="6587894" cy="307777"/>
          </a:xfrm>
          <a:prstGeom prst="rect">
            <a:avLst/>
          </a:prstGeom>
          <a:noFill/>
        </p:spPr>
        <p:txBody>
          <a:bodyPr wrap="none" rtlCol="0">
            <a:spAutoFit/>
          </a:bodyPr>
          <a:lstStyle/>
          <a:p>
            <a:r>
              <a:rPr lang="en-US" sz="1400" dirty="0"/>
              <a:t>[1] “A Tour of Go - Channels.” [Online]. Available: https://</a:t>
            </a:r>
            <a:r>
              <a:rPr lang="en-US" sz="1400" dirty="0" err="1"/>
              <a:t>tour.golang.org</a:t>
            </a:r>
            <a:r>
              <a:rPr lang="en-US" sz="1400" dirty="0"/>
              <a:t>/concurrency/2.</a:t>
            </a:r>
          </a:p>
        </p:txBody>
      </p:sp>
    </p:spTree>
    <p:extLst>
      <p:ext uri="{BB962C8B-B14F-4D97-AF65-F5344CB8AC3E}">
        <p14:creationId xmlns:p14="http://schemas.microsoft.com/office/powerpoint/2010/main" val="3998252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BB3E5A53-442D-774F-877E-CE4E31EF1FFE}"/>
              </a:ext>
            </a:extLst>
          </p:cNvPr>
          <p:cNvSpPr txBox="1">
            <a:spLocks/>
          </p:cNvSpPr>
          <p:nvPr/>
        </p:nvSpPr>
        <p:spPr>
          <a:xfrm>
            <a:off x="6608618" y="1814730"/>
            <a:ext cx="4710546" cy="432808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dirty="0"/>
              <a:t>When a node runs the Go program it </a:t>
            </a:r>
            <a:r>
              <a:rPr lang="en-US" dirty="0">
                <a:solidFill>
                  <a:schemeClr val="accent5"/>
                </a:solidFill>
              </a:rPr>
              <a:t>acts as a peer to which other nodes can connect</a:t>
            </a:r>
            <a:r>
              <a:rPr lang="en-US" dirty="0"/>
              <a:t>.</a:t>
            </a:r>
          </a:p>
          <a:p>
            <a:pPr marL="0" indent="0">
              <a:buNone/>
            </a:pPr>
            <a:endParaRPr lang="en-US" b="1" dirty="0">
              <a:solidFill>
                <a:schemeClr val="accent5"/>
              </a:solidFill>
            </a:endParaRPr>
          </a:p>
          <a:p>
            <a:pPr marL="0" indent="0">
              <a:buFont typeface="Arial" panose="020B0604020202020204" pitchFamily="34" charset="0"/>
              <a:buNone/>
            </a:pPr>
            <a:r>
              <a:rPr lang="en-US" b="1" dirty="0"/>
              <a:t>Important functions:</a:t>
            </a:r>
          </a:p>
          <a:p>
            <a:pPr lvl="1"/>
            <a:r>
              <a:rPr lang="en-US" sz="1900" dirty="0">
                <a:solidFill>
                  <a:schemeClr val="tx2"/>
                </a:solidFill>
                <a:latin typeface="Courier New" panose="02070309020205020404" pitchFamily="49" charset="0"/>
                <a:cs typeface="Courier New" panose="02070309020205020404" pitchFamily="49" charset="0"/>
              </a:rPr>
              <a:t>Broadcast</a:t>
            </a:r>
          </a:p>
        </p:txBody>
      </p:sp>
      <p:sp>
        <p:nvSpPr>
          <p:cNvPr id="2" name="Title 1">
            <a:extLst>
              <a:ext uri="{FF2B5EF4-FFF2-40B4-BE49-F238E27FC236}">
                <a16:creationId xmlns:a16="http://schemas.microsoft.com/office/drawing/2014/main" id="{B0313DB2-BFDF-B246-9DAC-371666FBAB5B}"/>
              </a:ext>
            </a:extLst>
          </p:cNvPr>
          <p:cNvSpPr>
            <a:spLocks noGrp="1"/>
          </p:cNvSpPr>
          <p:nvPr>
            <p:ph type="title"/>
          </p:nvPr>
        </p:nvSpPr>
        <p:spPr>
          <a:xfrm>
            <a:off x="1141413" y="300564"/>
            <a:ext cx="9905998" cy="1478570"/>
          </a:xfrm>
        </p:spPr>
        <p:txBody>
          <a:bodyPr/>
          <a:lstStyle/>
          <a:p>
            <a:r>
              <a:rPr lang="en-US" dirty="0">
                <a:solidFill>
                  <a:schemeClr val="tx2"/>
                </a:solidFill>
              </a:rPr>
              <a:t>P2p communication</a:t>
            </a:r>
          </a:p>
        </p:txBody>
      </p:sp>
      <p:sp>
        <p:nvSpPr>
          <p:cNvPr id="3" name="Content Placeholder 2">
            <a:extLst>
              <a:ext uri="{FF2B5EF4-FFF2-40B4-BE49-F238E27FC236}">
                <a16:creationId xmlns:a16="http://schemas.microsoft.com/office/drawing/2014/main" id="{F8A5856E-42DD-FF46-975E-102BAEDD4AD6}"/>
              </a:ext>
            </a:extLst>
          </p:cNvPr>
          <p:cNvSpPr>
            <a:spLocks noGrp="1"/>
          </p:cNvSpPr>
          <p:nvPr>
            <p:ph idx="1"/>
          </p:nvPr>
        </p:nvSpPr>
        <p:spPr>
          <a:xfrm>
            <a:off x="1141412" y="1814731"/>
            <a:ext cx="4843752" cy="4255585"/>
          </a:xfrm>
        </p:spPr>
        <p:txBody>
          <a:bodyPr>
            <a:normAutofit/>
          </a:bodyPr>
          <a:lstStyle/>
          <a:p>
            <a:pPr marL="0" indent="0">
              <a:buNone/>
            </a:pPr>
            <a:r>
              <a:rPr lang="en-US" dirty="0"/>
              <a:t>Code needs to allow nodes in the network to </a:t>
            </a:r>
            <a:r>
              <a:rPr lang="en-US" dirty="0">
                <a:solidFill>
                  <a:schemeClr val="accent5"/>
                </a:solidFill>
              </a:rPr>
              <a:t>communicate with each other without the need for a central server</a:t>
            </a:r>
            <a:r>
              <a:rPr lang="en-US" dirty="0"/>
              <a:t>. </a:t>
            </a:r>
          </a:p>
          <a:p>
            <a:pPr marL="0" indent="0">
              <a:buNone/>
            </a:pPr>
            <a:endParaRPr lang="en-US" sz="800" dirty="0"/>
          </a:p>
          <a:p>
            <a:pPr marL="0" indent="0">
              <a:buNone/>
            </a:pPr>
            <a:r>
              <a:rPr lang="en-US" dirty="0"/>
              <a:t>Solution: </a:t>
            </a:r>
            <a:r>
              <a:rPr lang="en-US" dirty="0">
                <a:solidFill>
                  <a:srgbClr val="63A0CC"/>
                </a:solidFill>
              </a:rPr>
              <a:t>Noise</a:t>
            </a:r>
          </a:p>
          <a:p>
            <a:pPr marL="0" indent="0">
              <a:buNone/>
            </a:pPr>
            <a:r>
              <a:rPr lang="en-US" dirty="0"/>
              <a:t>Networking stack for decentralized protocols written in Go.</a:t>
            </a:r>
          </a:p>
          <a:p>
            <a:pPr marL="0" indent="0">
              <a:buNone/>
            </a:pPr>
            <a:endParaRPr lang="en-US" sz="1500" dirty="0"/>
          </a:p>
          <a:p>
            <a:pPr marL="0" indent="0">
              <a:buNone/>
            </a:pPr>
            <a:endParaRPr lang="en-US" dirty="0"/>
          </a:p>
          <a:p>
            <a:endParaRPr lang="en-US" i="1" dirty="0">
              <a:solidFill>
                <a:schemeClr val="tx2"/>
              </a:solidFill>
            </a:endParaRPr>
          </a:p>
        </p:txBody>
      </p:sp>
      <p:sp>
        <p:nvSpPr>
          <p:cNvPr id="4" name="Slide Number Placeholder 3">
            <a:extLst>
              <a:ext uri="{FF2B5EF4-FFF2-40B4-BE49-F238E27FC236}">
                <a16:creationId xmlns:a16="http://schemas.microsoft.com/office/drawing/2014/main" id="{281A5704-E8CB-1240-A515-14FD56F6B178}"/>
              </a:ext>
            </a:extLst>
          </p:cNvPr>
          <p:cNvSpPr>
            <a:spLocks noGrp="1"/>
          </p:cNvSpPr>
          <p:nvPr>
            <p:ph type="sldNum" sz="quarter" idx="12"/>
          </p:nvPr>
        </p:nvSpPr>
        <p:spPr>
          <a:xfrm>
            <a:off x="10276321" y="6050233"/>
            <a:ext cx="771089" cy="365125"/>
          </a:xfrm>
        </p:spPr>
        <p:txBody>
          <a:bodyPr/>
          <a:lstStyle/>
          <a:p>
            <a:fld id="{6D22F896-40B5-4ADD-8801-0D06FADFA095}" type="slidenum">
              <a:rPr lang="en-US" smtClean="0"/>
              <a:t>17</a:t>
            </a:fld>
            <a:endParaRPr lang="en-US" dirty="0"/>
          </a:p>
        </p:txBody>
      </p:sp>
    </p:spTree>
    <p:extLst>
      <p:ext uri="{BB962C8B-B14F-4D97-AF65-F5344CB8AC3E}">
        <p14:creationId xmlns:p14="http://schemas.microsoft.com/office/powerpoint/2010/main" val="2835522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389915"/>
            <a:ext cx="9905998" cy="1478570"/>
          </a:xfrm>
        </p:spPr>
        <p:txBody>
          <a:bodyPr/>
          <a:lstStyle/>
          <a:p>
            <a:r>
              <a:rPr lang="en-US" dirty="0">
                <a:solidFill>
                  <a:schemeClr val="tx2"/>
                </a:solidFill>
              </a:rPr>
              <a:t>Underlying Data Structures for Distributed Ledgers</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867771"/>
            <a:ext cx="9905997" cy="3541714"/>
          </a:xfrm>
        </p:spPr>
        <p:txBody>
          <a:bodyPr>
            <a:noAutofit/>
          </a:bodyPr>
          <a:lstStyle/>
          <a:p>
            <a:pPr marL="0" indent="0">
              <a:buNone/>
            </a:pPr>
            <a:r>
              <a:rPr lang="en-US" sz="2800" b="1" dirty="0">
                <a:solidFill>
                  <a:schemeClr val="accent5"/>
                </a:solidFill>
              </a:rPr>
              <a:t>The blockchain</a:t>
            </a:r>
            <a:r>
              <a:rPr lang="en-US" sz="2800" b="1" baseline="30000" dirty="0">
                <a:solidFill>
                  <a:schemeClr val="accent5"/>
                </a:solidFill>
              </a:rPr>
              <a:t>[1]</a:t>
            </a:r>
          </a:p>
          <a:p>
            <a:r>
              <a:rPr lang="en-US" sz="2800" dirty="0"/>
              <a:t>Satoshi Nakamoto set the </a:t>
            </a:r>
            <a:r>
              <a:rPr lang="en-US" sz="2800" dirty="0">
                <a:solidFill>
                  <a:schemeClr val="accent5"/>
                </a:solidFill>
              </a:rPr>
              <a:t>Bitcoin blockchain</a:t>
            </a:r>
            <a:r>
              <a:rPr lang="en-US" sz="2800" dirty="0"/>
              <a:t> into motion in 2009.</a:t>
            </a:r>
          </a:p>
          <a:p>
            <a:r>
              <a:rPr lang="en-US" sz="2800" dirty="0"/>
              <a:t>He introduced the concept of a </a:t>
            </a:r>
            <a:r>
              <a:rPr lang="en-US" sz="2800" dirty="0">
                <a:solidFill>
                  <a:schemeClr val="accent5"/>
                </a:solidFill>
              </a:rPr>
              <a:t>proof of work-based blockchain to allow for agreement on the order of transactions.</a:t>
            </a:r>
          </a:p>
          <a:p>
            <a:r>
              <a:rPr lang="en-US" sz="2800" dirty="0"/>
              <a:t>This was the </a:t>
            </a:r>
            <a:r>
              <a:rPr lang="en-US" sz="2800" dirty="0">
                <a:solidFill>
                  <a:schemeClr val="accent5"/>
                </a:solidFill>
              </a:rPr>
              <a:t>first credible solution to the double-spending problem.</a:t>
            </a: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18</a:t>
            </a:fld>
            <a:endParaRPr lang="en-US"/>
          </a:p>
        </p:txBody>
      </p:sp>
      <p:sp>
        <p:nvSpPr>
          <p:cNvPr id="5" name="TextBox 4">
            <a:extLst>
              <a:ext uri="{FF2B5EF4-FFF2-40B4-BE49-F238E27FC236}">
                <a16:creationId xmlns:a16="http://schemas.microsoft.com/office/drawing/2014/main" id="{0AC6CE81-AE57-CA48-A2B9-C18FB60CE2AF}"/>
              </a:ext>
            </a:extLst>
          </p:cNvPr>
          <p:cNvSpPr txBox="1"/>
          <p:nvPr/>
        </p:nvSpPr>
        <p:spPr>
          <a:xfrm>
            <a:off x="1380563" y="6206475"/>
            <a:ext cx="5316520" cy="307777"/>
          </a:xfrm>
          <a:prstGeom prst="rect">
            <a:avLst/>
          </a:prstGeom>
          <a:noFill/>
        </p:spPr>
        <p:txBody>
          <a:bodyPr wrap="none" rtlCol="0">
            <a:spAutoFit/>
          </a:bodyPr>
          <a:lstStyle/>
          <a:p>
            <a:r>
              <a:rPr lang="en-US" sz="1400" dirty="0"/>
              <a:t>[1] S. Nakamoto, “Bitcoin: A peer-to-peer electronic cash system.” 2009.</a:t>
            </a:r>
          </a:p>
        </p:txBody>
      </p:sp>
    </p:spTree>
    <p:extLst>
      <p:ext uri="{BB962C8B-B14F-4D97-AF65-F5344CB8AC3E}">
        <p14:creationId xmlns:p14="http://schemas.microsoft.com/office/powerpoint/2010/main" val="2676701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3" y="1649404"/>
            <a:ext cx="6037310" cy="4410202"/>
          </a:xfrm>
        </p:spPr>
        <p:txBody>
          <a:bodyPr>
            <a:noAutofit/>
          </a:bodyPr>
          <a:lstStyle/>
          <a:p>
            <a:pPr marL="0" indent="0">
              <a:buNone/>
            </a:pPr>
            <a:r>
              <a:rPr lang="en-US" sz="2000" b="1" dirty="0">
                <a:solidFill>
                  <a:schemeClr val="accent5"/>
                </a:solidFill>
              </a:rPr>
              <a:t>The blockchain</a:t>
            </a:r>
            <a:r>
              <a:rPr lang="en-US" sz="2000" b="1" baseline="30000" dirty="0">
                <a:solidFill>
                  <a:schemeClr val="accent5"/>
                </a:solidFill>
              </a:rPr>
              <a:t>[1]</a:t>
            </a:r>
          </a:p>
          <a:p>
            <a:r>
              <a:rPr lang="en-US" sz="2000" dirty="0"/>
              <a:t>The blockchain is an </a:t>
            </a:r>
            <a:r>
              <a:rPr lang="en-US" sz="2000" dirty="0">
                <a:solidFill>
                  <a:schemeClr val="accent5"/>
                </a:solidFill>
              </a:rPr>
              <a:t>ordered list of blocks</a:t>
            </a:r>
            <a:r>
              <a:rPr lang="en-US" sz="2000" dirty="0"/>
              <a:t>, where each block contains a list of transactions.</a:t>
            </a:r>
          </a:p>
          <a:p>
            <a:r>
              <a:rPr lang="en-US" sz="2000" dirty="0"/>
              <a:t>Each block in the blockchain is “chained” back to the previous block by containing a </a:t>
            </a:r>
            <a:r>
              <a:rPr lang="en-US" sz="2000" dirty="0">
                <a:solidFill>
                  <a:schemeClr val="accent5"/>
                </a:solidFill>
              </a:rPr>
              <a:t>hash of the previous block</a:t>
            </a:r>
            <a:r>
              <a:rPr lang="en-US" sz="2000" dirty="0"/>
              <a:t>.</a:t>
            </a:r>
          </a:p>
          <a:p>
            <a:r>
              <a:rPr lang="en-US" sz="2000" dirty="0"/>
              <a:t>A transaction is </a:t>
            </a:r>
            <a:r>
              <a:rPr lang="en-US" sz="2000" dirty="0">
                <a:solidFill>
                  <a:schemeClr val="accent5"/>
                </a:solidFill>
              </a:rPr>
              <a:t>signed by its initiator</a:t>
            </a:r>
            <a:r>
              <a:rPr lang="en-US" sz="2000" dirty="0"/>
              <a:t> to authorize the expenditure of their money and, if it is valid, it is </a:t>
            </a:r>
            <a:r>
              <a:rPr lang="en-US" sz="2000" dirty="0">
                <a:solidFill>
                  <a:schemeClr val="accent5"/>
                </a:solidFill>
              </a:rPr>
              <a:t>propagated to all the peers</a:t>
            </a:r>
            <a:r>
              <a:rPr lang="en-US" sz="2000" dirty="0"/>
              <a:t> until the transaction reaches all nodes in the network.</a:t>
            </a:r>
          </a:p>
          <a:p>
            <a:endParaRPr lang="en-US" sz="2000" dirty="0"/>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19</a:t>
            </a:fld>
            <a:endParaRPr lang="en-US"/>
          </a:p>
        </p:txBody>
      </p:sp>
      <p:pic>
        <p:nvPicPr>
          <p:cNvPr id="5" name="Picture 4">
            <a:extLst>
              <a:ext uri="{FF2B5EF4-FFF2-40B4-BE49-F238E27FC236}">
                <a16:creationId xmlns:a16="http://schemas.microsoft.com/office/drawing/2014/main" id="{FC48CED9-FF3A-4949-805A-8899DCC108E9}"/>
              </a:ext>
            </a:extLst>
          </p:cNvPr>
          <p:cNvPicPr>
            <a:picLocks noChangeAspect="1"/>
          </p:cNvPicPr>
          <p:nvPr/>
        </p:nvPicPr>
        <p:blipFill rotWithShape="1">
          <a:blip r:embed="rId2"/>
          <a:srcRect l="6523"/>
          <a:stretch/>
        </p:blipFill>
        <p:spPr>
          <a:xfrm>
            <a:off x="7351971" y="2881290"/>
            <a:ext cx="4840029" cy="1297023"/>
          </a:xfrm>
          <a:prstGeom prst="rect">
            <a:avLst/>
          </a:prstGeom>
        </p:spPr>
      </p:pic>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294379"/>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Underlying Data Structures for Distributed Ledgers</a:t>
            </a:r>
          </a:p>
        </p:txBody>
      </p:sp>
      <p:sp>
        <p:nvSpPr>
          <p:cNvPr id="7" name="TextBox 6">
            <a:extLst>
              <a:ext uri="{FF2B5EF4-FFF2-40B4-BE49-F238E27FC236}">
                <a16:creationId xmlns:a16="http://schemas.microsoft.com/office/drawing/2014/main" id="{5716FB8D-DEAF-0143-AEBC-E7CAE367C762}"/>
              </a:ext>
            </a:extLst>
          </p:cNvPr>
          <p:cNvSpPr txBox="1"/>
          <p:nvPr/>
        </p:nvSpPr>
        <p:spPr>
          <a:xfrm>
            <a:off x="1380563" y="6206475"/>
            <a:ext cx="5316520" cy="307777"/>
          </a:xfrm>
          <a:prstGeom prst="rect">
            <a:avLst/>
          </a:prstGeom>
          <a:noFill/>
        </p:spPr>
        <p:txBody>
          <a:bodyPr wrap="none" rtlCol="0">
            <a:spAutoFit/>
          </a:bodyPr>
          <a:lstStyle/>
          <a:p>
            <a:r>
              <a:rPr lang="en-US" sz="1400" dirty="0"/>
              <a:t>[1] S. Nakamoto, “Bitcoin: A peer-to-peer electronic cash system.” 2009.</a:t>
            </a:r>
          </a:p>
        </p:txBody>
      </p:sp>
    </p:spTree>
    <p:extLst>
      <p:ext uri="{BB962C8B-B14F-4D97-AF65-F5344CB8AC3E}">
        <p14:creationId xmlns:p14="http://schemas.microsoft.com/office/powerpoint/2010/main" val="3268823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E8413-66B7-9F49-9304-06ACEC024DA8}"/>
              </a:ext>
            </a:extLst>
          </p:cNvPr>
          <p:cNvSpPr>
            <a:spLocks noGrp="1"/>
          </p:cNvSpPr>
          <p:nvPr>
            <p:ph type="title"/>
          </p:nvPr>
        </p:nvSpPr>
        <p:spPr/>
        <p:txBody>
          <a:bodyPr/>
          <a:lstStyle/>
          <a:p>
            <a:r>
              <a:rPr lang="en-US" dirty="0">
                <a:solidFill>
                  <a:schemeClr val="accent5"/>
                </a:solidFill>
              </a:rPr>
              <a:t>Agenda</a:t>
            </a:r>
          </a:p>
        </p:txBody>
      </p:sp>
      <p:sp>
        <p:nvSpPr>
          <p:cNvPr id="3" name="Content Placeholder 2">
            <a:extLst>
              <a:ext uri="{FF2B5EF4-FFF2-40B4-BE49-F238E27FC236}">
                <a16:creationId xmlns:a16="http://schemas.microsoft.com/office/drawing/2014/main" id="{CC9E26A2-033C-CA43-A7B5-FF4D95FEB469}"/>
              </a:ext>
            </a:extLst>
          </p:cNvPr>
          <p:cNvSpPr>
            <a:spLocks noGrp="1"/>
          </p:cNvSpPr>
          <p:nvPr>
            <p:ph idx="1"/>
          </p:nvPr>
        </p:nvSpPr>
        <p:spPr/>
        <p:txBody>
          <a:bodyPr>
            <a:normAutofit fontScale="92500" lnSpcReduction="10000"/>
          </a:bodyPr>
          <a:lstStyle/>
          <a:p>
            <a:pPr marL="457200" indent="-457200">
              <a:buFont typeface="+mj-lt"/>
              <a:buAutoNum type="arabicPeriod"/>
            </a:pPr>
            <a:r>
              <a:rPr lang="en-US" dirty="0"/>
              <a:t>Context</a:t>
            </a:r>
          </a:p>
          <a:p>
            <a:pPr marL="457200" indent="-457200">
              <a:buFont typeface="+mj-lt"/>
              <a:buAutoNum type="arabicPeriod"/>
            </a:pPr>
            <a:r>
              <a:rPr lang="en-US" dirty="0"/>
              <a:t>Research Problem</a:t>
            </a:r>
          </a:p>
          <a:p>
            <a:pPr marL="457200" indent="-457200">
              <a:buFont typeface="+mj-lt"/>
              <a:buAutoNum type="arabicPeriod"/>
            </a:pPr>
            <a:r>
              <a:rPr lang="en-US" dirty="0"/>
              <a:t>State of the Art</a:t>
            </a:r>
          </a:p>
          <a:p>
            <a:pPr marL="457200" indent="-457200">
              <a:buFont typeface="+mj-lt"/>
              <a:buAutoNum type="arabicPeriod"/>
            </a:pPr>
            <a:r>
              <a:rPr lang="en-US" dirty="0"/>
              <a:t>Distributed Ledgers and their Underlying Data Structures</a:t>
            </a:r>
          </a:p>
          <a:p>
            <a:pPr marL="457200" indent="-457200">
              <a:buFont typeface="+mj-lt"/>
              <a:buAutoNum type="arabicPeriod"/>
            </a:pPr>
            <a:r>
              <a:rPr lang="en-US" dirty="0"/>
              <a:t>Evaluation of Data Structures</a:t>
            </a:r>
          </a:p>
          <a:p>
            <a:pPr marL="457200" indent="-457200">
              <a:buFont typeface="+mj-lt"/>
              <a:buAutoNum type="arabicPeriod"/>
            </a:pPr>
            <a:r>
              <a:rPr lang="en-US" dirty="0"/>
              <a:t>Relevance of Results</a:t>
            </a:r>
          </a:p>
          <a:p>
            <a:pPr marL="457200" indent="-457200">
              <a:buFont typeface="+mj-lt"/>
              <a:buAutoNum type="arabicPeriod"/>
            </a:pPr>
            <a:r>
              <a:rPr lang="en-US" dirty="0"/>
              <a:t>Conclusions</a:t>
            </a:r>
          </a:p>
        </p:txBody>
      </p:sp>
      <p:sp>
        <p:nvSpPr>
          <p:cNvPr id="4" name="Slide Number Placeholder 3">
            <a:extLst>
              <a:ext uri="{FF2B5EF4-FFF2-40B4-BE49-F238E27FC236}">
                <a16:creationId xmlns:a16="http://schemas.microsoft.com/office/drawing/2014/main" id="{52EEF516-04C3-BD47-B5A4-B3C195860F76}"/>
              </a:ext>
            </a:extLst>
          </p:cNvPr>
          <p:cNvSpPr>
            <a:spLocks noGrp="1"/>
          </p:cNvSpPr>
          <p:nvPr>
            <p:ph type="sldNum" sz="quarter" idx="12"/>
          </p:nvPr>
        </p:nvSpPr>
        <p:spPr/>
        <p:txBody>
          <a:bodyPr/>
          <a:lstStyle/>
          <a:p>
            <a:fld id="{6D22F896-40B5-4ADD-8801-0D06FADFA095}" type="slidenum">
              <a:rPr lang="en-US" smtClean="0"/>
              <a:t>2</a:t>
            </a:fld>
            <a:endParaRPr lang="en-US"/>
          </a:p>
        </p:txBody>
      </p:sp>
    </p:spTree>
    <p:extLst>
      <p:ext uri="{BB962C8B-B14F-4D97-AF65-F5344CB8AC3E}">
        <p14:creationId xmlns:p14="http://schemas.microsoft.com/office/powerpoint/2010/main" val="28226721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389915"/>
            <a:ext cx="9905998" cy="1478570"/>
          </a:xfrm>
        </p:spPr>
        <p:txBody>
          <a:bodyPr/>
          <a:lstStyle/>
          <a:p>
            <a:r>
              <a:rPr lang="en-US" dirty="0">
                <a:solidFill>
                  <a:schemeClr val="tx2"/>
                </a:solidFill>
              </a:rPr>
              <a:t>Underlying Data Structures for Distributed Ledgers</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867771"/>
            <a:ext cx="9905997" cy="4600314"/>
          </a:xfrm>
        </p:spPr>
        <p:txBody>
          <a:bodyPr>
            <a:noAutofit/>
          </a:bodyPr>
          <a:lstStyle/>
          <a:p>
            <a:pPr marL="0" indent="0">
              <a:buNone/>
            </a:pPr>
            <a:r>
              <a:rPr lang="en-US" sz="1800" b="1" dirty="0">
                <a:solidFill>
                  <a:schemeClr val="accent5"/>
                </a:solidFill>
              </a:rPr>
              <a:t>The blockchain</a:t>
            </a:r>
            <a:r>
              <a:rPr lang="en-US" sz="1800" b="1" baseline="30000" dirty="0">
                <a:solidFill>
                  <a:schemeClr val="accent5"/>
                </a:solidFill>
              </a:rPr>
              <a:t>[1]</a:t>
            </a:r>
          </a:p>
          <a:p>
            <a:pPr marL="0" indent="0">
              <a:buNone/>
            </a:pPr>
            <a:r>
              <a:rPr lang="en-US" sz="1800" dirty="0"/>
              <a:t>Nakamoto explains that the steps to run the network are the following:</a:t>
            </a:r>
          </a:p>
          <a:p>
            <a:pPr marL="457200" lvl="0" indent="-457200">
              <a:buFont typeface="+mj-lt"/>
              <a:buAutoNum type="arabicParenR"/>
            </a:pPr>
            <a:r>
              <a:rPr lang="en-US" sz="1600" dirty="0">
                <a:solidFill>
                  <a:srgbClr val="63A0CC"/>
                </a:solidFill>
              </a:rPr>
              <a:t>New transactions are broadcast to all nodes.</a:t>
            </a:r>
          </a:p>
          <a:p>
            <a:pPr marL="457200" lvl="0" indent="-457200">
              <a:buFont typeface="+mj-lt"/>
              <a:buAutoNum type="arabicParenR"/>
            </a:pPr>
            <a:r>
              <a:rPr lang="en-US" sz="1600" dirty="0">
                <a:solidFill>
                  <a:srgbClr val="63A0CC"/>
                </a:solidFill>
              </a:rPr>
              <a:t>Each node collects new transactions into a block.</a:t>
            </a:r>
          </a:p>
          <a:p>
            <a:pPr marL="457200" lvl="0" indent="-457200">
              <a:buFont typeface="+mj-lt"/>
              <a:buAutoNum type="arabicParenR"/>
            </a:pPr>
            <a:r>
              <a:rPr lang="en-US" sz="1600" dirty="0">
                <a:solidFill>
                  <a:srgbClr val="63A0CC"/>
                </a:solidFill>
              </a:rPr>
              <a:t>Each node works on finding a difficult proof-of-work for its block.</a:t>
            </a:r>
          </a:p>
          <a:p>
            <a:pPr marL="457200" lvl="0" indent="-457200">
              <a:buFont typeface="+mj-lt"/>
              <a:buAutoNum type="arabicParenR"/>
            </a:pPr>
            <a:r>
              <a:rPr lang="en-US" sz="1600" dirty="0">
                <a:solidFill>
                  <a:srgbClr val="63A0CC"/>
                </a:solidFill>
              </a:rPr>
              <a:t>When a node finds a proof-of-work, it broadcasts the block to all nodes.</a:t>
            </a:r>
          </a:p>
          <a:p>
            <a:pPr marL="457200" lvl="0" indent="-457200">
              <a:buFont typeface="+mj-lt"/>
              <a:buAutoNum type="arabicParenR"/>
            </a:pPr>
            <a:r>
              <a:rPr lang="en-US" sz="1600" dirty="0">
                <a:solidFill>
                  <a:srgbClr val="63A0CC"/>
                </a:solidFill>
              </a:rPr>
              <a:t>Nodes accept the block only if all transactions in it are valid and not already spent.</a:t>
            </a:r>
          </a:p>
          <a:p>
            <a:pPr marL="457200" indent="-457200">
              <a:buFont typeface="+mj-lt"/>
              <a:buAutoNum type="arabicParenR"/>
            </a:pPr>
            <a:r>
              <a:rPr lang="en-US" sz="1600" dirty="0">
                <a:solidFill>
                  <a:srgbClr val="63A0CC"/>
                </a:solidFill>
              </a:rPr>
              <a:t>Nodes express their acceptance of the block by working on creating the next block in the chain, using the hash of the accepted block as the previous hash.</a:t>
            </a:r>
          </a:p>
          <a:p>
            <a:pPr marL="0" indent="0">
              <a:buNone/>
            </a:pPr>
            <a:r>
              <a:rPr lang="en-US" sz="1800" dirty="0"/>
              <a:t>Nodes always consider the longest chain to be the correct one and will keep working on extending it. </a:t>
            </a:r>
          </a:p>
          <a:p>
            <a:pPr marL="0" indent="0">
              <a:buNone/>
            </a:pPr>
            <a:endParaRPr lang="en-US" sz="1800" dirty="0"/>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20</a:t>
            </a:fld>
            <a:endParaRPr lang="en-US"/>
          </a:p>
        </p:txBody>
      </p:sp>
      <p:sp>
        <p:nvSpPr>
          <p:cNvPr id="6" name="TextBox 5">
            <a:extLst>
              <a:ext uri="{FF2B5EF4-FFF2-40B4-BE49-F238E27FC236}">
                <a16:creationId xmlns:a16="http://schemas.microsoft.com/office/drawing/2014/main" id="{17F1FA46-2463-1544-AEC4-69777E8430C2}"/>
              </a:ext>
            </a:extLst>
          </p:cNvPr>
          <p:cNvSpPr txBox="1"/>
          <p:nvPr/>
        </p:nvSpPr>
        <p:spPr>
          <a:xfrm>
            <a:off x="1380563" y="6274715"/>
            <a:ext cx="5316520" cy="307777"/>
          </a:xfrm>
          <a:prstGeom prst="rect">
            <a:avLst/>
          </a:prstGeom>
          <a:noFill/>
        </p:spPr>
        <p:txBody>
          <a:bodyPr wrap="none" rtlCol="0">
            <a:spAutoFit/>
          </a:bodyPr>
          <a:lstStyle/>
          <a:p>
            <a:r>
              <a:rPr lang="en-US" sz="1400" dirty="0"/>
              <a:t>[1] S. Nakamoto, “Bitcoin: A peer-to-peer electronic cash system.” 2009.</a:t>
            </a:r>
          </a:p>
        </p:txBody>
      </p:sp>
    </p:spTree>
    <p:extLst>
      <p:ext uri="{BB962C8B-B14F-4D97-AF65-F5344CB8AC3E}">
        <p14:creationId xmlns:p14="http://schemas.microsoft.com/office/powerpoint/2010/main" val="34167492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311300" y="1623520"/>
            <a:ext cx="5697537" cy="4423989"/>
          </a:xfrm>
        </p:spPr>
        <p:txBody>
          <a:bodyPr>
            <a:noAutofit/>
          </a:bodyPr>
          <a:lstStyle/>
          <a:p>
            <a:pPr marL="0" indent="0">
              <a:buNone/>
            </a:pPr>
            <a:r>
              <a:rPr lang="en-US" sz="2000" b="1" dirty="0">
                <a:solidFill>
                  <a:schemeClr val="accent5"/>
                </a:solidFill>
              </a:rPr>
              <a:t>Data Structure Code</a:t>
            </a:r>
            <a:endParaRPr lang="en-US" sz="2000" b="1" baseline="30000" dirty="0">
              <a:solidFill>
                <a:schemeClr val="accent5"/>
              </a:solidFill>
            </a:endParaRPr>
          </a:p>
          <a:p>
            <a:r>
              <a:rPr lang="en-US" sz="2000" dirty="0"/>
              <a:t>The blockchain is made of </a:t>
            </a:r>
            <a:r>
              <a:rPr lang="en-US" sz="2000" dirty="0">
                <a:solidFill>
                  <a:schemeClr val="accent5"/>
                </a:solidFill>
              </a:rPr>
              <a:t>blocks</a:t>
            </a:r>
            <a:r>
              <a:rPr lang="en-US" sz="2000" dirty="0"/>
              <a:t> which have an index, a timestamp, a hash, and a previous hash.</a:t>
            </a:r>
          </a:p>
          <a:p>
            <a:r>
              <a:rPr lang="en-US" sz="2000" dirty="0"/>
              <a:t> The </a:t>
            </a:r>
            <a:r>
              <a:rPr lang="en-US" sz="2000" dirty="0">
                <a:solidFill>
                  <a:schemeClr val="accent5"/>
                </a:solidFill>
              </a:rPr>
              <a:t>blockchain</a:t>
            </a:r>
            <a:r>
              <a:rPr lang="en-US" sz="2000" dirty="0"/>
              <a:t> is a series of validated blocks.</a:t>
            </a:r>
          </a:p>
          <a:p>
            <a:endParaRPr lang="en-US" sz="2000" dirty="0"/>
          </a:p>
          <a:p>
            <a:pPr marL="0" indent="0">
              <a:buNone/>
            </a:pPr>
            <a:r>
              <a:rPr lang="en-US" sz="2000" b="1" dirty="0">
                <a:solidFill>
                  <a:schemeClr val="accent5"/>
                </a:solidFill>
              </a:rPr>
              <a:t>Important functions</a:t>
            </a:r>
          </a:p>
          <a:p>
            <a:r>
              <a:rPr lang="en-US" sz="2000" dirty="0" err="1">
                <a:solidFill>
                  <a:schemeClr val="tx2"/>
                </a:solidFill>
                <a:latin typeface="Courier New" panose="02070309020205020404" pitchFamily="49" charset="0"/>
                <a:cs typeface="Courier New" panose="02070309020205020404" pitchFamily="49" charset="0"/>
              </a:rPr>
              <a:t>isBlockValid</a:t>
            </a:r>
            <a:endParaRPr lang="en-US" sz="2000" dirty="0">
              <a:solidFill>
                <a:schemeClr val="tx2"/>
              </a:solidFill>
              <a:latin typeface="Courier New" panose="02070309020205020404" pitchFamily="49" charset="0"/>
              <a:cs typeface="Courier New" panose="02070309020205020404" pitchFamily="49" charset="0"/>
            </a:endParaRPr>
          </a:p>
          <a:p>
            <a:r>
              <a:rPr lang="en-US" sz="2000" dirty="0" err="1">
                <a:solidFill>
                  <a:schemeClr val="tx2"/>
                </a:solidFill>
                <a:latin typeface="Courier New" panose="02070309020205020404" pitchFamily="49" charset="0"/>
                <a:cs typeface="Courier New" panose="02070309020205020404" pitchFamily="49" charset="0"/>
              </a:rPr>
              <a:t>calculateHash</a:t>
            </a:r>
            <a:endParaRPr lang="en-US" sz="2000" dirty="0">
              <a:solidFill>
                <a:schemeClr val="tx2"/>
              </a:solidFill>
              <a:latin typeface="Courier New" panose="02070309020205020404" pitchFamily="49" charset="0"/>
              <a:cs typeface="Courier New" panose="02070309020205020404" pitchFamily="49" charset="0"/>
            </a:endParaRPr>
          </a:p>
          <a:p>
            <a:r>
              <a:rPr lang="en-US" sz="2000" dirty="0" err="1">
                <a:solidFill>
                  <a:schemeClr val="tx2"/>
                </a:solidFill>
                <a:latin typeface="Courier New" panose="02070309020205020404" pitchFamily="49" charset="0"/>
                <a:cs typeface="Courier New" panose="02070309020205020404" pitchFamily="49" charset="0"/>
              </a:rPr>
              <a:t>generateBlock</a:t>
            </a:r>
            <a:endParaRPr lang="en-US" sz="2000" dirty="0">
              <a:solidFill>
                <a:schemeClr val="tx2"/>
              </a:solidFill>
              <a:latin typeface="Courier New" panose="02070309020205020404" pitchFamily="49" charset="0"/>
              <a:cs typeface="Courier New" panose="02070309020205020404" pitchFamily="49" charset="0"/>
            </a:endParaRP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21</a:t>
            </a:fld>
            <a:endParaRPr lang="en-US"/>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38991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Blockchain</a:t>
            </a:r>
          </a:p>
        </p:txBody>
      </p:sp>
      <p:sp>
        <p:nvSpPr>
          <p:cNvPr id="6" name="Rounded Rectangle 5">
            <a:extLst>
              <a:ext uri="{FF2B5EF4-FFF2-40B4-BE49-F238E27FC236}">
                <a16:creationId xmlns:a16="http://schemas.microsoft.com/office/drawing/2014/main" id="{5FC25713-659D-FD41-B90A-4A044FA43E6C}"/>
              </a:ext>
            </a:extLst>
          </p:cNvPr>
          <p:cNvSpPr/>
          <p:nvPr/>
        </p:nvSpPr>
        <p:spPr>
          <a:xfrm>
            <a:off x="6790983" y="1623520"/>
            <a:ext cx="4819337" cy="4006331"/>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Block represents each transaction in the   // blockchain</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type Block struct {</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Index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int</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Timestamp   string</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Transaction string</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Hash        string</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PrevHash</a:t>
            </a: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string</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Signature   string</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TimeSent</a:t>
            </a: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time.Time</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Blockchain is a series of validated Blocks</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type Blockchain struct {</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Blocks     []Block</a:t>
            </a: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State      map[string]</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int</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Difficulty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int</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pPr>
              <a:spcAft>
                <a:spcPts val="0"/>
              </a:spcAft>
            </a:pP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p>
        </p:txBody>
      </p:sp>
    </p:spTree>
    <p:extLst>
      <p:ext uri="{BB962C8B-B14F-4D97-AF65-F5344CB8AC3E}">
        <p14:creationId xmlns:p14="http://schemas.microsoft.com/office/powerpoint/2010/main" val="17085469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45917" y="1454152"/>
            <a:ext cx="4850083" cy="4974124"/>
          </a:xfrm>
        </p:spPr>
        <p:txBody>
          <a:bodyPr>
            <a:noAutofit/>
          </a:bodyPr>
          <a:lstStyle/>
          <a:p>
            <a:pPr marL="0" indent="0">
              <a:buNone/>
            </a:pPr>
            <a:r>
              <a:rPr lang="en-US" sz="2000" b="1" dirty="0">
                <a:solidFill>
                  <a:schemeClr val="accent5"/>
                </a:solidFill>
              </a:rPr>
              <a:t>The tangle</a:t>
            </a:r>
            <a:r>
              <a:rPr lang="en-US" sz="2000" b="1" baseline="30000" dirty="0">
                <a:solidFill>
                  <a:schemeClr val="accent5"/>
                </a:solidFill>
              </a:rPr>
              <a:t>[1]</a:t>
            </a:r>
          </a:p>
          <a:p>
            <a:r>
              <a:rPr lang="en-US" sz="2000" dirty="0"/>
              <a:t>Sergei Popov analyzes the</a:t>
            </a:r>
            <a:r>
              <a:rPr lang="en-US" sz="2000" dirty="0">
                <a:solidFill>
                  <a:schemeClr val="accent5"/>
                </a:solidFill>
              </a:rPr>
              <a:t> mathematical foundations of IOTA, </a:t>
            </a:r>
            <a:r>
              <a:rPr lang="en-US" sz="2000" dirty="0"/>
              <a:t>a cryptocurrency for the IoT industry.</a:t>
            </a:r>
          </a:p>
          <a:p>
            <a:r>
              <a:rPr lang="en-US" sz="2000" dirty="0"/>
              <a:t>Main feature of this cryptocurrency is </a:t>
            </a:r>
            <a:r>
              <a:rPr lang="en-US" sz="2000" i="1" dirty="0">
                <a:solidFill>
                  <a:schemeClr val="accent5"/>
                </a:solidFill>
              </a:rPr>
              <a:t>the tangle, </a:t>
            </a:r>
            <a:r>
              <a:rPr lang="en-US" sz="2000" dirty="0">
                <a:solidFill>
                  <a:schemeClr val="accent5"/>
                </a:solidFill>
              </a:rPr>
              <a:t>a directed acyclic graph to store transactions</a:t>
            </a:r>
            <a:r>
              <a:rPr lang="en-US" sz="2000" dirty="0"/>
              <a:t>.</a:t>
            </a:r>
          </a:p>
          <a:p>
            <a:r>
              <a:rPr lang="en-US" sz="2000" dirty="0"/>
              <a:t>According to the author, the tangle can be </a:t>
            </a:r>
            <a:r>
              <a:rPr lang="en-US" sz="2000" dirty="0">
                <a:solidFill>
                  <a:schemeClr val="accent5"/>
                </a:solidFill>
              </a:rPr>
              <a:t>blockchain’s next evolutionary step </a:t>
            </a:r>
            <a:r>
              <a:rPr lang="en-US" sz="2000" dirty="0"/>
              <a:t>and could enable a system of machine-to-machine micropayments.</a:t>
            </a:r>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22</a:t>
            </a:fld>
            <a:endParaRPr lang="en-US"/>
          </a:p>
        </p:txBody>
      </p:sp>
      <p:sp>
        <p:nvSpPr>
          <p:cNvPr id="6" name="TextBox 5">
            <a:extLst>
              <a:ext uri="{FF2B5EF4-FFF2-40B4-BE49-F238E27FC236}">
                <a16:creationId xmlns:a16="http://schemas.microsoft.com/office/drawing/2014/main" id="{A897DF9A-537A-A648-ADE9-D65C467768A5}"/>
              </a:ext>
            </a:extLst>
          </p:cNvPr>
          <p:cNvSpPr txBox="1"/>
          <p:nvPr/>
        </p:nvSpPr>
        <p:spPr>
          <a:xfrm>
            <a:off x="1394630" y="6318739"/>
            <a:ext cx="2543838" cy="307777"/>
          </a:xfrm>
          <a:prstGeom prst="rect">
            <a:avLst/>
          </a:prstGeom>
          <a:noFill/>
        </p:spPr>
        <p:txBody>
          <a:bodyPr wrap="none" rtlCol="0">
            <a:spAutoFit/>
          </a:bodyPr>
          <a:lstStyle/>
          <a:p>
            <a:r>
              <a:rPr lang="en-US" sz="1400" dirty="0"/>
              <a:t>[1] S. Popov, “The Tangle,” 2018.</a:t>
            </a:r>
          </a:p>
        </p:txBody>
      </p:sp>
      <p:sp>
        <p:nvSpPr>
          <p:cNvPr id="9" name="Title 1">
            <a:extLst>
              <a:ext uri="{FF2B5EF4-FFF2-40B4-BE49-F238E27FC236}">
                <a16:creationId xmlns:a16="http://schemas.microsoft.com/office/drawing/2014/main" id="{ED11336F-DF75-2C41-9BE0-42F043218978}"/>
              </a:ext>
            </a:extLst>
          </p:cNvPr>
          <p:cNvSpPr txBox="1">
            <a:spLocks/>
          </p:cNvSpPr>
          <p:nvPr/>
        </p:nvSpPr>
        <p:spPr>
          <a:xfrm>
            <a:off x="1245917" y="85119"/>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Underlying Data Structures for Distributed Ledgers</a:t>
            </a:r>
          </a:p>
        </p:txBody>
      </p:sp>
      <p:pic>
        <p:nvPicPr>
          <p:cNvPr id="10" name="Picture 9">
            <a:extLst>
              <a:ext uri="{FF2B5EF4-FFF2-40B4-BE49-F238E27FC236}">
                <a16:creationId xmlns:a16="http://schemas.microsoft.com/office/drawing/2014/main" id="{A8B1372D-12CA-E049-A2D6-77D614E306CE}"/>
              </a:ext>
            </a:extLst>
          </p:cNvPr>
          <p:cNvPicPr/>
          <p:nvPr/>
        </p:nvPicPr>
        <p:blipFill>
          <a:blip r:embed="rId2"/>
          <a:stretch>
            <a:fillRect/>
          </a:stretch>
        </p:blipFill>
        <p:spPr>
          <a:xfrm>
            <a:off x="6626513" y="2147881"/>
            <a:ext cx="5127183" cy="2909455"/>
          </a:xfrm>
          <a:prstGeom prst="rect">
            <a:avLst/>
          </a:prstGeom>
        </p:spPr>
      </p:pic>
    </p:spTree>
    <p:extLst>
      <p:ext uri="{BB962C8B-B14F-4D97-AF65-F5344CB8AC3E}">
        <p14:creationId xmlns:p14="http://schemas.microsoft.com/office/powerpoint/2010/main" val="23689631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45917" y="1526784"/>
            <a:ext cx="9528100" cy="4483102"/>
          </a:xfrm>
        </p:spPr>
        <p:txBody>
          <a:bodyPr>
            <a:noAutofit/>
          </a:bodyPr>
          <a:lstStyle/>
          <a:p>
            <a:pPr marL="0" indent="0">
              <a:buNone/>
            </a:pPr>
            <a:r>
              <a:rPr lang="en-US" sz="2000" b="1" dirty="0">
                <a:solidFill>
                  <a:schemeClr val="accent5"/>
                </a:solidFill>
              </a:rPr>
              <a:t>The tangle</a:t>
            </a:r>
            <a:r>
              <a:rPr lang="en-US" sz="2000" b="1" baseline="30000" dirty="0">
                <a:solidFill>
                  <a:schemeClr val="accent5"/>
                </a:solidFill>
              </a:rPr>
              <a:t>[1]</a:t>
            </a:r>
          </a:p>
          <a:p>
            <a:r>
              <a:rPr lang="en-US" sz="2000" dirty="0"/>
              <a:t>DAG</a:t>
            </a:r>
          </a:p>
          <a:p>
            <a:pPr lvl="1"/>
            <a:r>
              <a:rPr lang="en-US" dirty="0">
                <a:solidFill>
                  <a:schemeClr val="accent5"/>
                </a:solidFill>
              </a:rPr>
              <a:t>Vertices:</a:t>
            </a:r>
            <a:r>
              <a:rPr lang="en-US" dirty="0"/>
              <a:t> transactions issued by nodes.</a:t>
            </a:r>
          </a:p>
          <a:p>
            <a:pPr lvl="1"/>
            <a:r>
              <a:rPr lang="en-US" dirty="0">
                <a:solidFill>
                  <a:schemeClr val="accent5"/>
                </a:solidFill>
              </a:rPr>
              <a:t>Edges:</a:t>
            </a:r>
            <a:r>
              <a:rPr lang="en-US" dirty="0"/>
              <a:t> When a new transaction arrives, it must approve two previous transactions. These approvals are represented by directed edges from the new transactions to the other two transactions. </a:t>
            </a:r>
          </a:p>
          <a:p>
            <a:r>
              <a:rPr lang="en-US" sz="2000" dirty="0"/>
              <a:t>If there is not a directed edge between transaction A and transaction B, but there is a directed path of length at least two from A to B, it is said that </a:t>
            </a:r>
            <a:r>
              <a:rPr lang="en-US" sz="2000" dirty="0">
                <a:solidFill>
                  <a:schemeClr val="accent5"/>
                </a:solidFill>
              </a:rPr>
              <a:t>A indirectly approves B</a:t>
            </a:r>
            <a:r>
              <a:rPr lang="en-US" sz="2000" dirty="0"/>
              <a:t>.</a:t>
            </a:r>
          </a:p>
          <a:p>
            <a:r>
              <a:rPr lang="en-US" sz="2000" dirty="0"/>
              <a:t>As a transaction receives additional approvals, it is accepted by the system with a </a:t>
            </a:r>
            <a:r>
              <a:rPr lang="en-US" sz="2000" dirty="0">
                <a:solidFill>
                  <a:schemeClr val="accent5"/>
                </a:solidFill>
              </a:rPr>
              <a:t>higher level of confidence</a:t>
            </a:r>
            <a:r>
              <a:rPr lang="en-US" sz="2000" dirty="0"/>
              <a:t>. </a:t>
            </a:r>
          </a:p>
          <a:p>
            <a:endParaRPr lang="en-US" sz="2000" dirty="0"/>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23</a:t>
            </a:fld>
            <a:endParaRPr lang="en-US"/>
          </a:p>
        </p:txBody>
      </p:sp>
      <p:sp>
        <p:nvSpPr>
          <p:cNvPr id="9" name="Title 1">
            <a:extLst>
              <a:ext uri="{FF2B5EF4-FFF2-40B4-BE49-F238E27FC236}">
                <a16:creationId xmlns:a16="http://schemas.microsoft.com/office/drawing/2014/main" id="{ED11336F-DF75-2C41-9BE0-42F043218978}"/>
              </a:ext>
            </a:extLst>
          </p:cNvPr>
          <p:cNvSpPr txBox="1">
            <a:spLocks/>
          </p:cNvSpPr>
          <p:nvPr/>
        </p:nvSpPr>
        <p:spPr>
          <a:xfrm>
            <a:off x="1245917" y="85119"/>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Underlying Data Structures for Distributed Ledgers</a:t>
            </a:r>
          </a:p>
        </p:txBody>
      </p:sp>
      <p:sp>
        <p:nvSpPr>
          <p:cNvPr id="7" name="TextBox 6">
            <a:extLst>
              <a:ext uri="{FF2B5EF4-FFF2-40B4-BE49-F238E27FC236}">
                <a16:creationId xmlns:a16="http://schemas.microsoft.com/office/drawing/2014/main" id="{C48DF81F-A841-6A47-9071-092208B87144}"/>
              </a:ext>
            </a:extLst>
          </p:cNvPr>
          <p:cNvSpPr txBox="1"/>
          <p:nvPr/>
        </p:nvSpPr>
        <p:spPr>
          <a:xfrm>
            <a:off x="1394630" y="6346875"/>
            <a:ext cx="2543838" cy="307777"/>
          </a:xfrm>
          <a:prstGeom prst="rect">
            <a:avLst/>
          </a:prstGeom>
          <a:noFill/>
        </p:spPr>
        <p:txBody>
          <a:bodyPr wrap="none" rtlCol="0">
            <a:spAutoFit/>
          </a:bodyPr>
          <a:lstStyle/>
          <a:p>
            <a:r>
              <a:rPr lang="en-US" sz="1400" dirty="0"/>
              <a:t>[1] S. Popov, “The Tangle,” 2018.</a:t>
            </a:r>
          </a:p>
        </p:txBody>
      </p:sp>
    </p:spTree>
    <p:extLst>
      <p:ext uri="{BB962C8B-B14F-4D97-AF65-F5344CB8AC3E}">
        <p14:creationId xmlns:p14="http://schemas.microsoft.com/office/powerpoint/2010/main" val="6734809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71751" y="1585959"/>
            <a:ext cx="5830887" cy="4170605"/>
          </a:xfrm>
        </p:spPr>
        <p:txBody>
          <a:bodyPr>
            <a:noAutofit/>
          </a:bodyPr>
          <a:lstStyle/>
          <a:p>
            <a:pPr marL="0" indent="0">
              <a:lnSpc>
                <a:spcPct val="100000"/>
              </a:lnSpc>
              <a:buNone/>
            </a:pPr>
            <a:r>
              <a:rPr lang="en-US" sz="2000" b="1" dirty="0">
                <a:solidFill>
                  <a:schemeClr val="accent5"/>
                </a:solidFill>
              </a:rPr>
              <a:t>Data Structure Code</a:t>
            </a:r>
            <a:endParaRPr lang="en-US" sz="2000" b="1" baseline="30000" dirty="0">
              <a:solidFill>
                <a:schemeClr val="accent5"/>
              </a:solidFill>
            </a:endParaRPr>
          </a:p>
          <a:p>
            <a:pPr>
              <a:lnSpc>
                <a:spcPct val="100000"/>
              </a:lnSpc>
            </a:pPr>
            <a:r>
              <a:rPr lang="en-US" sz="2000" dirty="0"/>
              <a:t>The tangle is made of </a:t>
            </a:r>
            <a:r>
              <a:rPr lang="en-US" sz="2000" dirty="0">
                <a:solidFill>
                  <a:schemeClr val="accent5"/>
                </a:solidFill>
              </a:rPr>
              <a:t>transactions</a:t>
            </a:r>
            <a:r>
              <a:rPr lang="en-US" sz="2000" dirty="0"/>
              <a:t>.</a:t>
            </a:r>
          </a:p>
          <a:p>
            <a:pPr>
              <a:lnSpc>
                <a:spcPct val="100000"/>
              </a:lnSpc>
            </a:pPr>
            <a:r>
              <a:rPr lang="en-US" sz="2000" dirty="0"/>
              <a:t>These transactions are connected using </a:t>
            </a:r>
            <a:r>
              <a:rPr lang="en-US" sz="2000" dirty="0">
                <a:solidFill>
                  <a:schemeClr val="accent5"/>
                </a:solidFill>
              </a:rPr>
              <a:t>links</a:t>
            </a:r>
            <a:r>
              <a:rPr lang="en-US" sz="2000" dirty="0"/>
              <a:t>.</a:t>
            </a:r>
          </a:p>
          <a:p>
            <a:pPr>
              <a:lnSpc>
                <a:spcPct val="100000"/>
              </a:lnSpc>
            </a:pPr>
            <a:r>
              <a:rPr lang="en-US" sz="2000" dirty="0"/>
              <a:t>The tangle is made up of a </a:t>
            </a:r>
            <a:r>
              <a:rPr lang="en-US" sz="2000" dirty="0">
                <a:solidFill>
                  <a:schemeClr val="accent5"/>
                </a:solidFill>
              </a:rPr>
              <a:t>series of transactions </a:t>
            </a:r>
            <a:r>
              <a:rPr lang="en-US" sz="2000" dirty="0"/>
              <a:t>and a </a:t>
            </a:r>
            <a:r>
              <a:rPr lang="en-US" sz="2000" dirty="0">
                <a:solidFill>
                  <a:schemeClr val="accent5"/>
                </a:solidFill>
              </a:rPr>
              <a:t>series of links</a:t>
            </a:r>
            <a:r>
              <a:rPr lang="en-US" sz="2000" dirty="0"/>
              <a:t>.</a:t>
            </a:r>
          </a:p>
          <a:p>
            <a:pPr marL="0" indent="0">
              <a:lnSpc>
                <a:spcPct val="100000"/>
              </a:lnSpc>
              <a:buNone/>
            </a:pPr>
            <a:endParaRPr lang="en-US" sz="2000" dirty="0"/>
          </a:p>
          <a:p>
            <a:pPr marL="0" indent="0">
              <a:lnSpc>
                <a:spcPct val="100000"/>
              </a:lnSpc>
              <a:buNone/>
            </a:pPr>
            <a:r>
              <a:rPr lang="en-US" sz="2000" b="1" dirty="0">
                <a:solidFill>
                  <a:schemeClr val="accent5"/>
                </a:solidFill>
              </a:rPr>
              <a:t>Important functions</a:t>
            </a:r>
          </a:p>
          <a:p>
            <a:pPr>
              <a:lnSpc>
                <a:spcPct val="100000"/>
              </a:lnSpc>
            </a:pPr>
            <a:r>
              <a:rPr lang="en-US" sz="2000" dirty="0" err="1">
                <a:solidFill>
                  <a:schemeClr val="tx2"/>
                </a:solidFill>
                <a:latin typeface="Courier New" panose="02070309020205020404" pitchFamily="49" charset="0"/>
                <a:cs typeface="Courier New" panose="02070309020205020404" pitchFamily="49" charset="0"/>
              </a:rPr>
              <a:t>generateTransaction</a:t>
            </a:r>
            <a:endParaRPr lang="en-US" sz="2000" dirty="0">
              <a:solidFill>
                <a:schemeClr val="tx2"/>
              </a:solidFill>
              <a:latin typeface="Courier New" panose="02070309020205020404" pitchFamily="49" charset="0"/>
              <a:cs typeface="Courier New" panose="02070309020205020404" pitchFamily="49" charset="0"/>
            </a:endParaRPr>
          </a:p>
          <a:p>
            <a:pPr>
              <a:lnSpc>
                <a:spcPct val="100000"/>
              </a:lnSpc>
            </a:pPr>
            <a:r>
              <a:rPr lang="en-US" sz="2000" dirty="0" err="1">
                <a:solidFill>
                  <a:schemeClr val="tx2"/>
                </a:solidFill>
                <a:latin typeface="Courier New" panose="02070309020205020404" pitchFamily="49" charset="0"/>
                <a:cs typeface="Courier New" panose="02070309020205020404" pitchFamily="49" charset="0"/>
              </a:rPr>
              <a:t>generateLink</a:t>
            </a:r>
            <a:endParaRPr lang="en-US" sz="2000" dirty="0">
              <a:solidFill>
                <a:schemeClr val="tx2"/>
              </a:solidFill>
              <a:latin typeface="Courier New" panose="02070309020205020404" pitchFamily="49" charset="0"/>
              <a:cs typeface="Courier New" panose="02070309020205020404" pitchFamily="49" charset="0"/>
            </a:endParaRPr>
          </a:p>
          <a:p>
            <a:pPr marL="0" indent="0">
              <a:lnSpc>
                <a:spcPct val="100000"/>
              </a:lnSpc>
              <a:buNone/>
            </a:pPr>
            <a:endParaRPr lang="en-US" sz="2000" i="1" dirty="0">
              <a:solidFill>
                <a:schemeClr val="tx2"/>
              </a:solidFill>
            </a:endParaRP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24</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25136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TANGLE</a:t>
            </a:r>
          </a:p>
        </p:txBody>
      </p:sp>
      <p:sp>
        <p:nvSpPr>
          <p:cNvPr id="6" name="Rounded Rectangle 5">
            <a:extLst>
              <a:ext uri="{FF2B5EF4-FFF2-40B4-BE49-F238E27FC236}">
                <a16:creationId xmlns:a16="http://schemas.microsoft.com/office/drawing/2014/main" id="{72F343A5-A8CB-CA4A-B342-7C9C1C5399FE}"/>
              </a:ext>
            </a:extLst>
          </p:cNvPr>
          <p:cNvSpPr/>
          <p:nvPr/>
        </p:nvSpPr>
        <p:spPr>
          <a:xfrm>
            <a:off x="7418423" y="251365"/>
            <a:ext cx="3817611" cy="6172707"/>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type Transaction struct {</a:t>
            </a:r>
          </a:p>
          <a:p>
            <a:r>
              <a:rPr lang="en-US" sz="1200" b="1" dirty="0">
                <a:solidFill>
                  <a:srgbClr val="63A0CC"/>
                </a:solidFill>
                <a:latin typeface="Courier New" panose="02070309020205020404" pitchFamily="49" charset="0"/>
                <a:cs typeface="Courier New" panose="02070309020205020404" pitchFamily="49" charset="0"/>
              </a:rPr>
              <a:t>	Index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Operation  string</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TimeInt</a:t>
            </a:r>
            <a:r>
              <a:rPr lang="en-US" sz="1200" b="1" dirty="0">
                <a:solidFill>
                  <a:srgbClr val="63A0CC"/>
                </a:solidFill>
                <a:latin typeface="Courier New" panose="02070309020205020404" pitchFamily="49" charset="0"/>
                <a:cs typeface="Courier New" panose="02070309020205020404" pitchFamily="49" charset="0"/>
              </a:rPr>
              <a:t>    int64</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TimeString</a:t>
            </a:r>
            <a:r>
              <a:rPr lang="en-US" sz="1200" b="1" dirty="0">
                <a:solidFill>
                  <a:srgbClr val="63A0CC"/>
                </a:solidFill>
                <a:latin typeface="Courier New" panose="02070309020205020404" pitchFamily="49" charset="0"/>
                <a:cs typeface="Courier New" panose="02070309020205020404" pitchFamily="49" charset="0"/>
              </a:rPr>
              <a:t> string</a:t>
            </a:r>
          </a:p>
          <a:p>
            <a:r>
              <a:rPr lang="en-US" sz="1200" b="1" dirty="0">
                <a:solidFill>
                  <a:srgbClr val="63A0CC"/>
                </a:solidFill>
                <a:latin typeface="Courier New" panose="02070309020205020404" pitchFamily="49" charset="0"/>
                <a:cs typeface="Courier New" panose="02070309020205020404" pitchFamily="49" charset="0"/>
              </a:rPr>
              <a:t>	Weight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CumWeight</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Signature  string</a:t>
            </a:r>
          </a:p>
          <a:p>
            <a:r>
              <a:rPr lang="en-US" sz="1200" b="1" dirty="0">
                <a:solidFill>
                  <a:srgbClr val="63A0CC"/>
                </a:solidFill>
                <a:latin typeface="Courier New" panose="02070309020205020404" pitchFamily="49" charset="0"/>
                <a:cs typeface="Courier New" panose="02070309020205020404" pitchFamily="49" charset="0"/>
              </a:rPr>
              <a:t>	Hash       string</a:t>
            </a:r>
          </a:p>
          <a:p>
            <a:r>
              <a:rPr lang="en-US" sz="1200" b="1" dirty="0">
                <a:solidFill>
                  <a:srgbClr val="63A0CC"/>
                </a:solidFill>
                <a:latin typeface="Courier New" panose="02070309020205020404" pitchFamily="49" charset="0"/>
                <a:cs typeface="Courier New" panose="02070309020205020404" pitchFamily="49" charset="0"/>
              </a:rPr>
              <a:t>	HashApp1   string</a:t>
            </a:r>
          </a:p>
          <a:p>
            <a:r>
              <a:rPr lang="en-US" sz="1200" b="1" dirty="0">
                <a:solidFill>
                  <a:srgbClr val="63A0CC"/>
                </a:solidFill>
                <a:latin typeface="Courier New" panose="02070309020205020404" pitchFamily="49" charset="0"/>
                <a:cs typeface="Courier New" panose="02070309020205020404" pitchFamily="49" charset="0"/>
              </a:rPr>
              <a:t>	HashApp2   string</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TimeSent</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time.Time</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type Link struct {</a:t>
            </a:r>
          </a:p>
          <a:p>
            <a:r>
              <a:rPr lang="en-US" sz="1200" b="1" dirty="0">
                <a:solidFill>
                  <a:srgbClr val="63A0CC"/>
                </a:solidFill>
                <a:latin typeface="Courier New" panose="02070309020205020404" pitchFamily="49" charset="0"/>
                <a:cs typeface="Courier New" panose="02070309020205020404" pitchFamily="49" charset="0"/>
              </a:rPr>
              <a:t>	Target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Source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Tangle is a DAG of Transactions</a:t>
            </a:r>
          </a:p>
          <a:p>
            <a:r>
              <a:rPr lang="en-US" sz="1200" b="1" dirty="0">
                <a:solidFill>
                  <a:srgbClr val="63A0CC"/>
                </a:solidFill>
                <a:latin typeface="Courier New" panose="02070309020205020404" pitchFamily="49" charset="0"/>
                <a:cs typeface="Courier New" panose="02070309020205020404" pitchFamily="49" charset="0"/>
              </a:rPr>
              <a:t>type DAG struct {</a:t>
            </a:r>
          </a:p>
          <a:p>
            <a:r>
              <a:rPr lang="en-US" sz="1200" b="1" dirty="0">
                <a:solidFill>
                  <a:srgbClr val="63A0CC"/>
                </a:solidFill>
                <a:latin typeface="Courier New" panose="02070309020205020404" pitchFamily="49" charset="0"/>
                <a:cs typeface="Courier New" panose="02070309020205020404" pitchFamily="49" charset="0"/>
              </a:rPr>
              <a:t>	Transactions []Transaction</a:t>
            </a:r>
          </a:p>
          <a:p>
            <a:r>
              <a:rPr lang="en-US" sz="1200" b="1" dirty="0">
                <a:solidFill>
                  <a:srgbClr val="63A0CC"/>
                </a:solidFill>
                <a:latin typeface="Courier New" panose="02070309020205020404" pitchFamily="49" charset="0"/>
                <a:cs typeface="Courier New" panose="02070309020205020404" pitchFamily="49" charset="0"/>
              </a:rPr>
              <a:t>	Links        []Link</a:t>
            </a:r>
          </a:p>
          <a:p>
            <a:r>
              <a:rPr lang="en-US" sz="1200" b="1" dirty="0">
                <a:solidFill>
                  <a:srgbClr val="63A0CC"/>
                </a:solidFill>
                <a:latin typeface="Courier New" panose="02070309020205020404" pitchFamily="49" charset="0"/>
                <a:cs typeface="Courier New" panose="02070309020205020404" pitchFamily="49" charset="0"/>
              </a:rPr>
              <a:t>	Lambda       float64</a:t>
            </a:r>
          </a:p>
          <a:p>
            <a:r>
              <a:rPr lang="en-US" sz="1200" b="1" dirty="0">
                <a:solidFill>
                  <a:srgbClr val="63A0CC"/>
                </a:solidFill>
                <a:latin typeface="Courier New" panose="02070309020205020404" pitchFamily="49" charset="0"/>
                <a:cs typeface="Courier New" panose="02070309020205020404" pitchFamily="49" charset="0"/>
              </a:rPr>
              <a:t>	Alpha        float32</a:t>
            </a:r>
          </a:p>
          <a:p>
            <a:r>
              <a:rPr lang="en-US" sz="1200" b="1" dirty="0">
                <a:solidFill>
                  <a:srgbClr val="63A0CC"/>
                </a:solidFill>
                <a:latin typeface="Courier New" panose="02070309020205020404" pitchFamily="49" charset="0"/>
                <a:cs typeface="Courier New" panose="02070309020205020404" pitchFamily="49" charset="0"/>
              </a:rPr>
              <a:t>	H            int64</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TipSelection</a:t>
            </a:r>
            <a:r>
              <a:rPr lang="en-US" sz="1200" b="1" dirty="0">
                <a:solidFill>
                  <a:srgbClr val="63A0CC"/>
                </a:solidFill>
                <a:latin typeface="Courier New" panose="02070309020205020404" pitchFamily="49" charset="0"/>
                <a:cs typeface="Courier New" panose="02070309020205020404" pitchFamily="49" charset="0"/>
              </a:rPr>
              <a:t> string</a:t>
            </a:r>
          </a:p>
          <a:p>
            <a:r>
              <a:rPr lang="en-US" sz="1200" b="1" dirty="0">
                <a:solidFill>
                  <a:srgbClr val="63A0CC"/>
                </a:solidFill>
                <a:latin typeface="Courier New" panose="02070309020205020404" pitchFamily="49" charset="0"/>
                <a:cs typeface="Courier New" panose="02070309020205020404" pitchFamily="49" charset="0"/>
              </a:rPr>
              <a:t>	State        map[string]</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3683704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32854" y="1880138"/>
            <a:ext cx="6609216" cy="4171952"/>
          </a:xfrm>
        </p:spPr>
        <p:txBody>
          <a:bodyPr>
            <a:noAutofit/>
          </a:bodyPr>
          <a:lstStyle/>
          <a:p>
            <a:pPr marL="0" indent="0">
              <a:buNone/>
            </a:pPr>
            <a:r>
              <a:rPr lang="en-US" sz="2000" b="1" dirty="0">
                <a:solidFill>
                  <a:schemeClr val="accent5"/>
                </a:solidFill>
              </a:rPr>
              <a:t>The block-lattice</a:t>
            </a:r>
            <a:r>
              <a:rPr lang="en-US" sz="2000" b="1" baseline="30000" dirty="0">
                <a:solidFill>
                  <a:schemeClr val="accent5"/>
                </a:solidFill>
              </a:rPr>
              <a:t>[1]</a:t>
            </a:r>
          </a:p>
          <a:p>
            <a:r>
              <a:rPr lang="en-US" sz="2000" dirty="0"/>
              <a:t>Launched in 2015 by Colin </a:t>
            </a:r>
            <a:r>
              <a:rPr lang="en-US" sz="2000" dirty="0" err="1"/>
              <a:t>LeMahieu</a:t>
            </a:r>
            <a:r>
              <a:rPr lang="en-US" sz="2000" dirty="0"/>
              <a:t> and used to store information for the </a:t>
            </a:r>
            <a:r>
              <a:rPr lang="en-US" sz="2000" dirty="0">
                <a:solidFill>
                  <a:schemeClr val="accent5"/>
                </a:solidFill>
              </a:rPr>
              <a:t>Nano cryptocurrency</a:t>
            </a:r>
            <a:r>
              <a:rPr lang="en-US" sz="2000" dirty="0"/>
              <a:t>.</a:t>
            </a:r>
          </a:p>
          <a:p>
            <a:r>
              <a:rPr lang="en-US" sz="2000" dirty="0"/>
              <a:t>Each account has </a:t>
            </a:r>
            <a:r>
              <a:rPr lang="en-US" sz="2000" dirty="0">
                <a:solidFill>
                  <a:schemeClr val="accent5"/>
                </a:solidFill>
              </a:rPr>
              <a:t>its own blockchain</a:t>
            </a:r>
            <a:r>
              <a:rPr lang="en-US" sz="2000" dirty="0"/>
              <a:t> as part of a larger </a:t>
            </a:r>
            <a:r>
              <a:rPr lang="en-US" sz="2000" dirty="0">
                <a:solidFill>
                  <a:schemeClr val="accent5"/>
                </a:solidFill>
              </a:rPr>
              <a:t>directed acyclic graph</a:t>
            </a:r>
            <a:r>
              <a:rPr lang="en-US" sz="2000" dirty="0"/>
              <a:t>.</a:t>
            </a:r>
          </a:p>
          <a:p>
            <a:r>
              <a:rPr lang="en-US" sz="2000" dirty="0"/>
              <a:t>Each user provides </a:t>
            </a:r>
            <a:r>
              <a:rPr lang="en-US" sz="2000" dirty="0">
                <a:solidFill>
                  <a:schemeClr val="accent5"/>
                </a:solidFill>
              </a:rPr>
              <a:t>computational power for verification of his own transactions.</a:t>
            </a:r>
          </a:p>
          <a:p>
            <a:pPr lvl="1"/>
            <a:r>
              <a:rPr lang="en-US" sz="1800" dirty="0"/>
              <a:t>Entire network is not required to update the overall ledger in massive blocks.</a:t>
            </a:r>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25</a:t>
            </a:fld>
            <a:endParaRPr lang="en-US"/>
          </a:p>
        </p:txBody>
      </p:sp>
      <p:sp>
        <p:nvSpPr>
          <p:cNvPr id="9" name="Title 1">
            <a:extLst>
              <a:ext uri="{FF2B5EF4-FFF2-40B4-BE49-F238E27FC236}">
                <a16:creationId xmlns:a16="http://schemas.microsoft.com/office/drawing/2014/main" id="{27019AFB-98BE-614C-9C63-9249B98962A4}"/>
              </a:ext>
            </a:extLst>
          </p:cNvPr>
          <p:cNvSpPr>
            <a:spLocks noGrp="1"/>
          </p:cNvSpPr>
          <p:nvPr>
            <p:ph type="title"/>
          </p:nvPr>
        </p:nvSpPr>
        <p:spPr>
          <a:xfrm>
            <a:off x="1232854" y="215747"/>
            <a:ext cx="9905998" cy="1478570"/>
          </a:xfrm>
        </p:spPr>
        <p:txBody>
          <a:bodyPr/>
          <a:lstStyle/>
          <a:p>
            <a:r>
              <a:rPr lang="en-US" dirty="0">
                <a:solidFill>
                  <a:schemeClr val="tx2"/>
                </a:solidFill>
              </a:rPr>
              <a:t>Underlying Data Structures for Distributed Ledgers</a:t>
            </a:r>
          </a:p>
        </p:txBody>
      </p:sp>
      <p:pic>
        <p:nvPicPr>
          <p:cNvPr id="2" name="Picture 1">
            <a:extLst>
              <a:ext uri="{FF2B5EF4-FFF2-40B4-BE49-F238E27FC236}">
                <a16:creationId xmlns:a16="http://schemas.microsoft.com/office/drawing/2014/main" id="{9AA97714-A950-464C-889C-B501800A4916}"/>
              </a:ext>
            </a:extLst>
          </p:cNvPr>
          <p:cNvPicPr>
            <a:picLocks noChangeAspect="1"/>
          </p:cNvPicPr>
          <p:nvPr/>
        </p:nvPicPr>
        <p:blipFill>
          <a:blip r:embed="rId2"/>
          <a:stretch>
            <a:fillRect/>
          </a:stretch>
        </p:blipFill>
        <p:spPr>
          <a:xfrm>
            <a:off x="8369899" y="2136034"/>
            <a:ext cx="2677511" cy="3491344"/>
          </a:xfrm>
          <a:prstGeom prst="rect">
            <a:avLst/>
          </a:prstGeom>
        </p:spPr>
      </p:pic>
      <p:sp>
        <p:nvSpPr>
          <p:cNvPr id="10" name="TextBox 9">
            <a:extLst>
              <a:ext uri="{FF2B5EF4-FFF2-40B4-BE49-F238E27FC236}">
                <a16:creationId xmlns:a16="http://schemas.microsoft.com/office/drawing/2014/main" id="{4FE0D430-D60A-F74C-B4E6-55FB7D19FC03}"/>
              </a:ext>
            </a:extLst>
          </p:cNvPr>
          <p:cNvSpPr txBox="1"/>
          <p:nvPr/>
        </p:nvSpPr>
        <p:spPr>
          <a:xfrm>
            <a:off x="1232854" y="6334476"/>
            <a:ext cx="6747553" cy="307777"/>
          </a:xfrm>
          <a:prstGeom prst="rect">
            <a:avLst/>
          </a:prstGeom>
          <a:noFill/>
        </p:spPr>
        <p:txBody>
          <a:bodyPr wrap="none" rtlCol="0">
            <a:spAutoFit/>
          </a:bodyPr>
          <a:lstStyle/>
          <a:p>
            <a:r>
              <a:rPr lang="en-US" sz="1400" dirty="0"/>
              <a:t>[1] C. </a:t>
            </a:r>
            <a:r>
              <a:rPr lang="en-US" sz="1400" dirty="0" err="1"/>
              <a:t>Lemahieu</a:t>
            </a:r>
            <a:r>
              <a:rPr lang="en-US" sz="1400" dirty="0"/>
              <a:t>, “Nano: A Feeless Distributed Cryptocurrency Network,” White Pap., 2018. </a:t>
            </a:r>
          </a:p>
        </p:txBody>
      </p:sp>
    </p:spTree>
    <p:extLst>
      <p:ext uri="{BB962C8B-B14F-4D97-AF65-F5344CB8AC3E}">
        <p14:creationId xmlns:p14="http://schemas.microsoft.com/office/powerpoint/2010/main" val="3787479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32854" y="1711322"/>
            <a:ext cx="9814556" cy="4653414"/>
          </a:xfrm>
        </p:spPr>
        <p:txBody>
          <a:bodyPr>
            <a:noAutofit/>
          </a:bodyPr>
          <a:lstStyle/>
          <a:p>
            <a:pPr marL="0" indent="0">
              <a:buNone/>
            </a:pPr>
            <a:r>
              <a:rPr lang="en-US" sz="2000" b="1" dirty="0">
                <a:solidFill>
                  <a:schemeClr val="accent5"/>
                </a:solidFill>
              </a:rPr>
              <a:t>The block-lattice</a:t>
            </a:r>
            <a:r>
              <a:rPr lang="en-US" sz="2000" b="1" baseline="30000" dirty="0">
                <a:solidFill>
                  <a:schemeClr val="accent5"/>
                </a:solidFill>
              </a:rPr>
              <a:t>[1]</a:t>
            </a:r>
          </a:p>
          <a:p>
            <a:r>
              <a:rPr lang="en-US" sz="2000" dirty="0"/>
              <a:t>Every node in the network stores </a:t>
            </a:r>
            <a:r>
              <a:rPr lang="en-US" sz="2000" dirty="0">
                <a:solidFill>
                  <a:schemeClr val="accent5"/>
                </a:solidFill>
              </a:rPr>
              <a:t>a ledger composed of its account-chain and a copy of the account-chains of all the other nodes in the network</a:t>
            </a:r>
            <a:r>
              <a:rPr lang="en-US" sz="2000" dirty="0"/>
              <a:t>.</a:t>
            </a:r>
          </a:p>
          <a:p>
            <a:r>
              <a:rPr lang="en-US" sz="2000" dirty="0"/>
              <a:t>Each account-chain can only be updated by the </a:t>
            </a:r>
            <a:r>
              <a:rPr lang="en-US" sz="2000" dirty="0">
                <a:solidFill>
                  <a:schemeClr val="accent5"/>
                </a:solidFill>
              </a:rPr>
              <a:t>account’s owner</a:t>
            </a:r>
            <a:r>
              <a:rPr lang="en-US" sz="2000" dirty="0"/>
              <a:t>.</a:t>
            </a:r>
          </a:p>
          <a:p>
            <a:r>
              <a:rPr lang="en-US" sz="2000" dirty="0"/>
              <a:t>Every transfer of funds requires the creation of:</a:t>
            </a:r>
          </a:p>
          <a:p>
            <a:pPr lvl="1"/>
            <a:r>
              <a:rPr lang="en-US" sz="1800" dirty="0">
                <a:solidFill>
                  <a:schemeClr val="accent5"/>
                </a:solidFill>
              </a:rPr>
              <a:t>Send transaction (S)</a:t>
            </a:r>
            <a:r>
              <a:rPr lang="en-US" sz="1800" dirty="0"/>
              <a:t> on the sender’s account-chain.</a:t>
            </a:r>
          </a:p>
          <a:p>
            <a:pPr lvl="1"/>
            <a:r>
              <a:rPr lang="en-US" sz="1800" dirty="0">
                <a:solidFill>
                  <a:schemeClr val="accent5"/>
                </a:solidFill>
              </a:rPr>
              <a:t>Receive transaction (R)</a:t>
            </a:r>
            <a:r>
              <a:rPr lang="en-US" sz="1800" dirty="0"/>
              <a:t> on a receiver’s account-chain.</a:t>
            </a:r>
            <a:endParaRPr lang="en-US" dirty="0"/>
          </a:p>
          <a:p>
            <a:r>
              <a:rPr lang="en-US" sz="2000" dirty="0"/>
              <a:t>The transfer is completed only when </a:t>
            </a:r>
            <a:r>
              <a:rPr lang="en-US" sz="2000" dirty="0">
                <a:solidFill>
                  <a:schemeClr val="accent5"/>
                </a:solidFill>
              </a:rPr>
              <a:t>both transactions are acknowledged and accepted</a:t>
            </a:r>
            <a:r>
              <a:rPr lang="en-US" sz="2000" dirty="0"/>
              <a:t> by the network after being broadcast by the respective account-chain owners.</a:t>
            </a:r>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26</a:t>
            </a:fld>
            <a:endParaRPr lang="en-US"/>
          </a:p>
        </p:txBody>
      </p:sp>
      <p:sp>
        <p:nvSpPr>
          <p:cNvPr id="9" name="Title 1">
            <a:extLst>
              <a:ext uri="{FF2B5EF4-FFF2-40B4-BE49-F238E27FC236}">
                <a16:creationId xmlns:a16="http://schemas.microsoft.com/office/drawing/2014/main" id="{27019AFB-98BE-614C-9C63-9249B98962A4}"/>
              </a:ext>
            </a:extLst>
          </p:cNvPr>
          <p:cNvSpPr>
            <a:spLocks noGrp="1"/>
          </p:cNvSpPr>
          <p:nvPr>
            <p:ph type="title"/>
          </p:nvPr>
        </p:nvSpPr>
        <p:spPr>
          <a:xfrm>
            <a:off x="1232854" y="215747"/>
            <a:ext cx="9905998" cy="1478570"/>
          </a:xfrm>
        </p:spPr>
        <p:txBody>
          <a:bodyPr/>
          <a:lstStyle/>
          <a:p>
            <a:r>
              <a:rPr lang="en-US" dirty="0">
                <a:solidFill>
                  <a:schemeClr val="tx2"/>
                </a:solidFill>
              </a:rPr>
              <a:t>Underlying Data Structures for Distributed Ledgers</a:t>
            </a:r>
          </a:p>
        </p:txBody>
      </p:sp>
      <p:sp>
        <p:nvSpPr>
          <p:cNvPr id="4" name="TextBox 3">
            <a:extLst>
              <a:ext uri="{FF2B5EF4-FFF2-40B4-BE49-F238E27FC236}">
                <a16:creationId xmlns:a16="http://schemas.microsoft.com/office/drawing/2014/main" id="{E3BF21A2-FB0C-D54D-AFDB-34AB4EC1257B}"/>
              </a:ext>
            </a:extLst>
          </p:cNvPr>
          <p:cNvSpPr txBox="1"/>
          <p:nvPr/>
        </p:nvSpPr>
        <p:spPr>
          <a:xfrm>
            <a:off x="2021305" y="6545179"/>
            <a:ext cx="184731" cy="369332"/>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9BAD3B85-FEBB-1946-9B10-7ADFC11E8E44}"/>
              </a:ext>
            </a:extLst>
          </p:cNvPr>
          <p:cNvSpPr txBox="1"/>
          <p:nvPr/>
        </p:nvSpPr>
        <p:spPr>
          <a:xfrm>
            <a:off x="1232854" y="6334476"/>
            <a:ext cx="6747553" cy="307777"/>
          </a:xfrm>
          <a:prstGeom prst="rect">
            <a:avLst/>
          </a:prstGeom>
          <a:noFill/>
        </p:spPr>
        <p:txBody>
          <a:bodyPr wrap="none" rtlCol="0">
            <a:spAutoFit/>
          </a:bodyPr>
          <a:lstStyle/>
          <a:p>
            <a:r>
              <a:rPr lang="en-US" sz="1400" dirty="0"/>
              <a:t>[1] C. </a:t>
            </a:r>
            <a:r>
              <a:rPr lang="en-US" sz="1400" dirty="0" err="1"/>
              <a:t>Lemahieu</a:t>
            </a:r>
            <a:r>
              <a:rPr lang="en-US" sz="1400" dirty="0"/>
              <a:t>, “Nano: A Feeless Distributed Cryptocurrency Network,” White Pap., 2018. </a:t>
            </a:r>
          </a:p>
        </p:txBody>
      </p:sp>
    </p:spTree>
    <p:extLst>
      <p:ext uri="{BB962C8B-B14F-4D97-AF65-F5344CB8AC3E}">
        <p14:creationId xmlns:p14="http://schemas.microsoft.com/office/powerpoint/2010/main" val="25928951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71751" y="1585959"/>
            <a:ext cx="5830887" cy="4170605"/>
          </a:xfrm>
        </p:spPr>
        <p:txBody>
          <a:bodyPr>
            <a:noAutofit/>
          </a:bodyPr>
          <a:lstStyle/>
          <a:p>
            <a:pPr marL="0" indent="0">
              <a:lnSpc>
                <a:spcPct val="100000"/>
              </a:lnSpc>
              <a:buNone/>
            </a:pPr>
            <a:r>
              <a:rPr lang="en-US" sz="2000" b="1" dirty="0">
                <a:solidFill>
                  <a:schemeClr val="accent5"/>
                </a:solidFill>
              </a:rPr>
              <a:t>Data Structure Code</a:t>
            </a:r>
            <a:endParaRPr lang="en-US" sz="2000" b="1" baseline="30000" dirty="0">
              <a:solidFill>
                <a:schemeClr val="accent5"/>
              </a:solidFill>
            </a:endParaRPr>
          </a:p>
          <a:p>
            <a:pPr>
              <a:lnSpc>
                <a:spcPct val="100000"/>
              </a:lnSpc>
            </a:pPr>
            <a:r>
              <a:rPr lang="en-US" sz="2000" dirty="0"/>
              <a:t>The block-lattice is made of </a:t>
            </a:r>
            <a:r>
              <a:rPr lang="en-US" sz="2000" dirty="0">
                <a:solidFill>
                  <a:schemeClr val="accent5"/>
                </a:solidFill>
              </a:rPr>
              <a:t>transactions (called cubes to differentiate from those used in the tangle).</a:t>
            </a:r>
            <a:endParaRPr lang="en-US" sz="2000" dirty="0"/>
          </a:p>
          <a:p>
            <a:pPr>
              <a:lnSpc>
                <a:spcPct val="100000"/>
              </a:lnSpc>
            </a:pPr>
            <a:r>
              <a:rPr lang="en-US" sz="2000" dirty="0"/>
              <a:t>These transactions have a type:</a:t>
            </a:r>
          </a:p>
          <a:p>
            <a:pPr lvl="1">
              <a:lnSpc>
                <a:spcPct val="100000"/>
              </a:lnSpc>
            </a:pPr>
            <a:r>
              <a:rPr lang="en-US" i="1" dirty="0">
                <a:solidFill>
                  <a:schemeClr val="tx2"/>
                </a:solidFill>
              </a:rPr>
              <a:t>send</a:t>
            </a:r>
          </a:p>
          <a:p>
            <a:pPr lvl="1">
              <a:lnSpc>
                <a:spcPct val="100000"/>
              </a:lnSpc>
            </a:pPr>
            <a:r>
              <a:rPr lang="en-US" i="1" dirty="0">
                <a:solidFill>
                  <a:schemeClr val="tx2"/>
                </a:solidFill>
              </a:rPr>
              <a:t>receive</a:t>
            </a:r>
            <a:endParaRPr lang="en-US" sz="1600" i="1" dirty="0">
              <a:solidFill>
                <a:schemeClr val="tx2"/>
              </a:solidFill>
            </a:endParaRPr>
          </a:p>
          <a:p>
            <a:pPr>
              <a:lnSpc>
                <a:spcPct val="100000"/>
              </a:lnSpc>
            </a:pPr>
            <a:r>
              <a:rPr lang="en-US" sz="2000" dirty="0"/>
              <a:t>Each account has a ledger composed of various account-chains.</a:t>
            </a:r>
          </a:p>
          <a:p>
            <a:pPr marL="0" indent="0">
              <a:lnSpc>
                <a:spcPct val="100000"/>
              </a:lnSpc>
              <a:buNone/>
            </a:pPr>
            <a:endParaRPr lang="en-US" dirty="0"/>
          </a:p>
          <a:p>
            <a:pPr marL="0" indent="0">
              <a:lnSpc>
                <a:spcPct val="100000"/>
              </a:lnSpc>
              <a:buNone/>
            </a:pPr>
            <a:r>
              <a:rPr lang="en-US" sz="2000" b="1" dirty="0">
                <a:solidFill>
                  <a:schemeClr val="accent5"/>
                </a:solidFill>
              </a:rPr>
              <a:t>Important functions</a:t>
            </a:r>
          </a:p>
          <a:p>
            <a:pPr>
              <a:lnSpc>
                <a:spcPct val="100000"/>
              </a:lnSpc>
            </a:pPr>
            <a:r>
              <a:rPr lang="en-US" sz="2000" dirty="0" err="1">
                <a:solidFill>
                  <a:schemeClr val="tx2"/>
                </a:solidFill>
                <a:latin typeface="Courier New" panose="02070309020205020404" pitchFamily="49" charset="0"/>
                <a:cs typeface="Courier New" panose="02070309020205020404" pitchFamily="49" charset="0"/>
              </a:rPr>
              <a:t>generateCube</a:t>
            </a:r>
            <a:endParaRPr lang="en-US" sz="2000" dirty="0">
              <a:solidFill>
                <a:schemeClr val="tx2"/>
              </a:solidFill>
              <a:latin typeface="Courier New" panose="02070309020205020404" pitchFamily="49" charset="0"/>
              <a:cs typeface="Courier New" panose="02070309020205020404" pitchFamily="49" charset="0"/>
            </a:endParaRPr>
          </a:p>
          <a:p>
            <a:pPr marL="0" indent="0">
              <a:lnSpc>
                <a:spcPct val="100000"/>
              </a:lnSpc>
              <a:buNone/>
            </a:pPr>
            <a:endParaRPr lang="en-US" sz="2000" i="1" dirty="0">
              <a:solidFill>
                <a:schemeClr val="tx2"/>
              </a:solidFill>
            </a:endParaRP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27</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25136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Block-lattice</a:t>
            </a:r>
          </a:p>
        </p:txBody>
      </p:sp>
      <p:sp>
        <p:nvSpPr>
          <p:cNvPr id="6" name="Rounded Rectangle 5">
            <a:extLst>
              <a:ext uri="{FF2B5EF4-FFF2-40B4-BE49-F238E27FC236}">
                <a16:creationId xmlns:a16="http://schemas.microsoft.com/office/drawing/2014/main" id="{6748E097-8C86-F34F-AA81-0098B7714C02}"/>
              </a:ext>
            </a:extLst>
          </p:cNvPr>
          <p:cNvSpPr/>
          <p:nvPr/>
        </p:nvSpPr>
        <p:spPr>
          <a:xfrm>
            <a:off x="7409315" y="1914207"/>
            <a:ext cx="3868285" cy="351410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 Cube represents each transaction</a:t>
            </a:r>
          </a:p>
          <a:p>
            <a:r>
              <a:rPr lang="en-US" sz="1200" b="1" dirty="0">
                <a:solidFill>
                  <a:srgbClr val="63A0CC"/>
                </a:solidFill>
                <a:latin typeface="Courier New" panose="02070309020205020404" pitchFamily="49" charset="0"/>
                <a:cs typeface="Courier New" panose="02070309020205020404" pitchFamily="49" charset="0"/>
              </a:rPr>
              <a:t>// in the block-lattice</a:t>
            </a:r>
          </a:p>
          <a:p>
            <a:r>
              <a:rPr lang="en-US" sz="1200" b="1" dirty="0">
                <a:solidFill>
                  <a:srgbClr val="63A0CC"/>
                </a:solidFill>
                <a:latin typeface="Courier New" panose="02070309020205020404" pitchFamily="49" charset="0"/>
                <a:cs typeface="Courier New" panose="02070309020205020404" pitchFamily="49" charset="0"/>
              </a:rPr>
              <a:t>type Cube struct {</a:t>
            </a:r>
          </a:p>
          <a:p>
            <a:r>
              <a:rPr lang="en-US" sz="1200" b="1" dirty="0">
                <a:solidFill>
                  <a:srgbClr val="63A0CC"/>
                </a:solidFill>
                <a:latin typeface="Courier New" panose="02070309020205020404" pitchFamily="49" charset="0"/>
                <a:cs typeface="Courier New" panose="02070309020205020404" pitchFamily="49" charset="0"/>
              </a:rPr>
              <a:t>	Index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Balance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Type      string</a:t>
            </a:r>
          </a:p>
          <a:p>
            <a:r>
              <a:rPr lang="en-US" sz="1200" b="1" dirty="0">
                <a:solidFill>
                  <a:srgbClr val="63A0CC"/>
                </a:solidFill>
                <a:latin typeface="Courier New" panose="02070309020205020404" pitchFamily="49" charset="0"/>
                <a:cs typeface="Courier New" panose="02070309020205020404" pitchFamily="49" charset="0"/>
              </a:rPr>
              <a:t>	Amount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Hash      string</a:t>
            </a:r>
          </a:p>
          <a:p>
            <a:r>
              <a:rPr lang="en-US" sz="1200" b="1" dirty="0">
                <a:solidFill>
                  <a:srgbClr val="63A0CC"/>
                </a:solidFill>
                <a:latin typeface="Courier New" panose="02070309020205020404" pitchFamily="49" charset="0"/>
                <a:cs typeface="Courier New" panose="02070309020205020404" pitchFamily="49" charset="0"/>
              </a:rPr>
              <a:t>	Source    string</a:t>
            </a:r>
          </a:p>
          <a:p>
            <a:r>
              <a:rPr lang="en-US" sz="1200" b="1" dirty="0">
                <a:solidFill>
                  <a:srgbClr val="63A0CC"/>
                </a:solidFill>
                <a:latin typeface="Courier New" panose="02070309020205020404" pitchFamily="49" charset="0"/>
                <a:cs typeface="Courier New" panose="02070309020205020404" pitchFamily="49" charset="0"/>
              </a:rPr>
              <a:t>	Previous  string</a:t>
            </a:r>
          </a:p>
          <a:p>
            <a:r>
              <a:rPr lang="en-US" sz="1200" b="1" dirty="0">
                <a:solidFill>
                  <a:srgbClr val="63A0CC"/>
                </a:solidFill>
                <a:latin typeface="Courier New" panose="02070309020205020404" pitchFamily="49" charset="0"/>
                <a:cs typeface="Courier New" panose="02070309020205020404" pitchFamily="49" charset="0"/>
              </a:rPr>
              <a:t>	Signature string</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TimeSent</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time.Time</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Sender    string</a:t>
            </a:r>
          </a:p>
          <a:p>
            <a:r>
              <a:rPr lang="en-US" sz="1200" b="1" dirty="0">
                <a:solidFill>
                  <a:srgbClr val="63A0CC"/>
                </a:solidFill>
                <a:latin typeface="Courier New" panose="02070309020205020404" pitchFamily="49" charset="0"/>
                <a:cs typeface="Courier New" panose="02070309020205020404" pitchFamily="49" charset="0"/>
              </a:rPr>
              <a:t>	Receiver  string</a:t>
            </a:r>
          </a:p>
          <a:p>
            <a:r>
              <a:rPr lang="en-US" sz="1200" b="1" dirty="0">
                <a:solidFill>
                  <a:srgbClr val="63A0CC"/>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7495185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E4805-99F7-8A4F-B9C9-A365028E0AB2}"/>
              </a:ext>
            </a:extLst>
          </p:cNvPr>
          <p:cNvSpPr>
            <a:spLocks noGrp="1"/>
          </p:cNvSpPr>
          <p:nvPr>
            <p:ph type="title"/>
          </p:nvPr>
        </p:nvSpPr>
        <p:spPr/>
        <p:txBody>
          <a:bodyPr/>
          <a:lstStyle/>
          <a:p>
            <a:r>
              <a:rPr lang="en-US" dirty="0">
                <a:solidFill>
                  <a:schemeClr val="tx2"/>
                </a:solidFill>
              </a:rPr>
              <a:t>Evaluation of Data Structures</a:t>
            </a:r>
          </a:p>
        </p:txBody>
      </p:sp>
      <p:sp>
        <p:nvSpPr>
          <p:cNvPr id="3" name="Content Placeholder 2">
            <a:extLst>
              <a:ext uri="{FF2B5EF4-FFF2-40B4-BE49-F238E27FC236}">
                <a16:creationId xmlns:a16="http://schemas.microsoft.com/office/drawing/2014/main" id="{B494DF05-785D-F147-B1F4-5A2C79C3DA90}"/>
              </a:ext>
            </a:extLst>
          </p:cNvPr>
          <p:cNvSpPr>
            <a:spLocks noGrp="1"/>
          </p:cNvSpPr>
          <p:nvPr>
            <p:ph idx="1"/>
          </p:nvPr>
        </p:nvSpPr>
        <p:spPr/>
        <p:txBody>
          <a:bodyPr>
            <a:normAutofit fontScale="92500" lnSpcReduction="20000"/>
          </a:bodyPr>
          <a:lstStyle/>
          <a:p>
            <a:pPr marL="0" indent="0">
              <a:buNone/>
            </a:pPr>
            <a:r>
              <a:rPr lang="en-US" b="1" dirty="0">
                <a:solidFill>
                  <a:schemeClr val="accent5"/>
                </a:solidFill>
              </a:rPr>
              <a:t>Quantitative Evaluation and Comparison</a:t>
            </a:r>
          </a:p>
          <a:p>
            <a:pPr marL="0" indent="0">
              <a:buNone/>
            </a:pPr>
            <a:r>
              <a:rPr lang="en-US" dirty="0"/>
              <a:t>Key metrics:</a:t>
            </a:r>
          </a:p>
          <a:p>
            <a:r>
              <a:rPr lang="en-US" dirty="0">
                <a:solidFill>
                  <a:schemeClr val="accent5"/>
                </a:solidFill>
              </a:rPr>
              <a:t>Throughput:</a:t>
            </a:r>
            <a:r>
              <a:rPr lang="en-US" dirty="0"/>
              <a:t> Number of transactions processed per second. </a:t>
            </a:r>
          </a:p>
          <a:p>
            <a:r>
              <a:rPr lang="en-US" dirty="0">
                <a:solidFill>
                  <a:schemeClr val="accent5"/>
                </a:solidFill>
              </a:rPr>
              <a:t>Latency:</a:t>
            </a:r>
            <a:r>
              <a:rPr lang="en-US" dirty="0"/>
              <a:t> The time it takes from the creation of a transaction until the initial confirmation of it being accepted by the network. </a:t>
            </a:r>
          </a:p>
          <a:p>
            <a:pPr marL="0" indent="0">
              <a:buNone/>
            </a:pPr>
            <a:r>
              <a:rPr lang="en-US" dirty="0"/>
              <a:t>To measure this metrics, </a:t>
            </a:r>
            <a:r>
              <a:rPr lang="en-US" dirty="0">
                <a:solidFill>
                  <a:schemeClr val="accent5"/>
                </a:solidFill>
              </a:rPr>
              <a:t>transactions are submitted to the network</a:t>
            </a:r>
            <a:r>
              <a:rPr lang="en-US" dirty="0"/>
              <a:t> by nodes which store the transactions in their copy of the data structure and then share this information with their peers. </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6D3A993B-CEAA-B24A-B9F6-95C1429B3C30}"/>
              </a:ext>
            </a:extLst>
          </p:cNvPr>
          <p:cNvSpPr>
            <a:spLocks noGrp="1"/>
          </p:cNvSpPr>
          <p:nvPr>
            <p:ph type="sldNum" sz="quarter" idx="12"/>
          </p:nvPr>
        </p:nvSpPr>
        <p:spPr/>
        <p:txBody>
          <a:bodyPr/>
          <a:lstStyle/>
          <a:p>
            <a:fld id="{6D22F896-40B5-4ADD-8801-0D06FADFA095}" type="slidenum">
              <a:rPr lang="en-US" smtClean="0"/>
              <a:t>28</a:t>
            </a:fld>
            <a:endParaRPr lang="en-US"/>
          </a:p>
        </p:txBody>
      </p:sp>
    </p:spTree>
    <p:extLst>
      <p:ext uri="{BB962C8B-B14F-4D97-AF65-F5344CB8AC3E}">
        <p14:creationId xmlns:p14="http://schemas.microsoft.com/office/powerpoint/2010/main" val="1582196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2110153"/>
            <a:ext cx="9905998" cy="4123957"/>
          </a:xfrm>
        </p:spPr>
        <p:txBody>
          <a:bodyPr>
            <a:noAutofit/>
          </a:bodyPr>
          <a:lstStyle/>
          <a:p>
            <a:pPr marL="0" indent="0">
              <a:buNone/>
            </a:pPr>
            <a:r>
              <a:rPr lang="en-US" sz="2000" b="1" dirty="0">
                <a:solidFill>
                  <a:schemeClr val="accent5"/>
                </a:solidFill>
              </a:rPr>
              <a:t>Quantitative Evaluation and Comparison</a:t>
            </a:r>
          </a:p>
          <a:p>
            <a:r>
              <a:rPr lang="en-US" sz="2000" dirty="0">
                <a:solidFill>
                  <a:schemeClr val="accent5"/>
                </a:solidFill>
              </a:rPr>
              <a:t>To measure throughput:</a:t>
            </a:r>
            <a:r>
              <a:rPr lang="en-US" sz="2000" dirty="0"/>
              <a:t> one node submits as many transactions as it can for one second. Each throughput experiment is repeated five times and the median and standard deviation for the five runs are reported. </a:t>
            </a:r>
          </a:p>
          <a:p>
            <a:r>
              <a:rPr lang="en-US" sz="2000" dirty="0">
                <a:solidFill>
                  <a:schemeClr val="accent5"/>
                </a:solidFill>
              </a:rPr>
              <a:t>To measure latency:</a:t>
            </a:r>
            <a:r>
              <a:rPr lang="en-US" sz="2000" dirty="0"/>
              <a:t> one node submits transactions to the network and, for each transaction, the receiving node(s) subtract the initiation timestamp from the completion timestamp. The median and standard deviation are reported. (The completion timestamp for transactions using the block-lattice is taken after the receive transaction is completed.)</a:t>
            </a:r>
          </a:p>
          <a:p>
            <a:pPr marL="0" indent="0">
              <a:buNone/>
            </a:pPr>
            <a:endParaRPr lang="en-US" sz="2000"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29</a:t>
            </a:fld>
            <a:endParaRPr lang="en-US"/>
          </a:p>
        </p:txBody>
      </p:sp>
      <p:sp>
        <p:nvSpPr>
          <p:cNvPr id="7" name="Title 1">
            <a:extLst>
              <a:ext uri="{FF2B5EF4-FFF2-40B4-BE49-F238E27FC236}">
                <a16:creationId xmlns:a16="http://schemas.microsoft.com/office/drawing/2014/main" id="{EA5A13D7-072D-4447-BD8A-0E970C405779}"/>
              </a:ext>
            </a:extLst>
          </p:cNvPr>
          <p:cNvSpPr txBox="1">
            <a:spLocks/>
          </p:cNvSpPr>
          <p:nvPr/>
        </p:nvSpPr>
        <p:spPr>
          <a:xfrm>
            <a:off x="1141411" y="581686"/>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1158747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C104D-6002-7747-9B82-82B14E2D78B5}"/>
              </a:ext>
            </a:extLst>
          </p:cNvPr>
          <p:cNvSpPr>
            <a:spLocks noGrp="1"/>
          </p:cNvSpPr>
          <p:nvPr>
            <p:ph type="title"/>
          </p:nvPr>
        </p:nvSpPr>
        <p:spPr/>
        <p:txBody>
          <a:bodyPr/>
          <a:lstStyle/>
          <a:p>
            <a:r>
              <a:rPr lang="en-US" dirty="0">
                <a:solidFill>
                  <a:schemeClr val="tx2"/>
                </a:solidFill>
              </a:rPr>
              <a:t>Context</a:t>
            </a:r>
          </a:p>
        </p:txBody>
      </p:sp>
      <p:sp>
        <p:nvSpPr>
          <p:cNvPr id="3" name="Content Placeholder 2">
            <a:extLst>
              <a:ext uri="{FF2B5EF4-FFF2-40B4-BE49-F238E27FC236}">
                <a16:creationId xmlns:a16="http://schemas.microsoft.com/office/drawing/2014/main" id="{A8A32856-1B26-B546-B9EA-79B09066BC5D}"/>
              </a:ext>
            </a:extLst>
          </p:cNvPr>
          <p:cNvSpPr>
            <a:spLocks noGrp="1"/>
          </p:cNvSpPr>
          <p:nvPr>
            <p:ph idx="1"/>
          </p:nvPr>
        </p:nvSpPr>
        <p:spPr/>
        <p:txBody>
          <a:bodyPr>
            <a:noAutofit/>
          </a:bodyPr>
          <a:lstStyle/>
          <a:p>
            <a:r>
              <a:rPr lang="en-US" dirty="0"/>
              <a:t>A </a:t>
            </a:r>
            <a:r>
              <a:rPr lang="en-US" dirty="0">
                <a:solidFill>
                  <a:schemeClr val="accent5"/>
                </a:solidFill>
              </a:rPr>
              <a:t>blockchain</a:t>
            </a:r>
            <a:r>
              <a:rPr lang="en-US" dirty="0"/>
              <a:t> implements a distributed ledger, which can verify and store any kind of transactions. </a:t>
            </a:r>
          </a:p>
          <a:p>
            <a:r>
              <a:rPr lang="en-US" dirty="0"/>
              <a:t>Many institutions around the world are exploring the </a:t>
            </a:r>
            <a:r>
              <a:rPr lang="en-US" dirty="0">
                <a:solidFill>
                  <a:schemeClr val="accent5"/>
                </a:solidFill>
              </a:rPr>
              <a:t>applications of distributed ledgers in different areas</a:t>
            </a:r>
            <a:r>
              <a:rPr lang="en-US" dirty="0"/>
              <a:t>.</a:t>
            </a:r>
          </a:p>
          <a:p>
            <a:r>
              <a:rPr lang="en-US" dirty="0"/>
              <a:t>Researchers around the world are building distributed ledgers that use </a:t>
            </a:r>
            <a:r>
              <a:rPr lang="en-US" dirty="0">
                <a:solidFill>
                  <a:schemeClr val="accent5"/>
                </a:solidFill>
              </a:rPr>
              <a:t>other types of distributed data structures that can respond to some of blockchain’s potential limitations</a:t>
            </a:r>
            <a:r>
              <a:rPr lang="en-US" dirty="0"/>
              <a:t>.</a:t>
            </a:r>
          </a:p>
        </p:txBody>
      </p:sp>
      <p:sp>
        <p:nvSpPr>
          <p:cNvPr id="4" name="Slide Number Placeholder 3">
            <a:extLst>
              <a:ext uri="{FF2B5EF4-FFF2-40B4-BE49-F238E27FC236}">
                <a16:creationId xmlns:a16="http://schemas.microsoft.com/office/drawing/2014/main" id="{9C48A686-F88C-354B-9204-F91A49E5A279}"/>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6829914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758462"/>
            <a:ext cx="5852947" cy="4749225"/>
          </a:xfrm>
        </p:spPr>
        <p:txBody>
          <a:bodyPr>
            <a:normAutofit/>
          </a:bodyPr>
          <a:lstStyle/>
          <a:p>
            <a:pPr marL="0" indent="0">
              <a:buNone/>
            </a:pPr>
            <a:r>
              <a:rPr lang="en-US" b="1" dirty="0">
                <a:solidFill>
                  <a:schemeClr val="accent5"/>
                </a:solidFill>
              </a:rPr>
              <a:t>Quantitative Evaluation and Comparison</a:t>
            </a:r>
            <a:endParaRPr lang="en-US" dirty="0"/>
          </a:p>
          <a:p>
            <a:r>
              <a:rPr lang="en-US" dirty="0"/>
              <a:t>Experiments were run a on a </a:t>
            </a:r>
            <a:r>
              <a:rPr lang="en-US" dirty="0">
                <a:solidFill>
                  <a:schemeClr val="accent5"/>
                </a:solidFill>
              </a:rPr>
              <a:t>Google Cloud Platform cluster </a:t>
            </a:r>
            <a:r>
              <a:rPr lang="en-US" dirty="0"/>
              <a:t>were each instance had:</a:t>
            </a:r>
          </a:p>
          <a:p>
            <a:pPr lvl="1"/>
            <a:r>
              <a:rPr lang="en-US" dirty="0">
                <a:solidFill>
                  <a:schemeClr val="accent5"/>
                </a:solidFill>
              </a:rPr>
              <a:t>CPU: </a:t>
            </a:r>
            <a:r>
              <a:rPr lang="en-US" dirty="0"/>
              <a:t>1 vCPU</a:t>
            </a:r>
          </a:p>
          <a:p>
            <a:pPr lvl="1"/>
            <a:r>
              <a:rPr lang="en-US" dirty="0">
                <a:solidFill>
                  <a:schemeClr val="accent5"/>
                </a:solidFill>
              </a:rPr>
              <a:t>RAM: </a:t>
            </a:r>
            <a:r>
              <a:rPr lang="en-US" dirty="0"/>
              <a:t>3.75 GB</a:t>
            </a:r>
          </a:p>
          <a:p>
            <a:pPr lvl="1"/>
            <a:r>
              <a:rPr lang="en-US" dirty="0">
                <a:solidFill>
                  <a:schemeClr val="accent5"/>
                </a:solidFill>
              </a:rPr>
              <a:t>Hard Drive:</a:t>
            </a:r>
            <a:r>
              <a:rPr lang="en-US" dirty="0"/>
              <a:t> 10 GB</a:t>
            </a:r>
          </a:p>
          <a:p>
            <a:pPr lvl="1"/>
            <a:r>
              <a:rPr lang="en-US" dirty="0">
                <a:solidFill>
                  <a:schemeClr val="accent5"/>
                </a:solidFill>
              </a:rPr>
              <a:t>OS:</a:t>
            </a:r>
            <a:r>
              <a:rPr lang="en-US" dirty="0"/>
              <a:t> Debian GNU/Linux 9</a:t>
            </a:r>
          </a:p>
          <a:p>
            <a:pPr lvl="1"/>
            <a:endParaRPr lang="en-US" dirty="0"/>
          </a:p>
          <a:p>
            <a:pPr lvl="1"/>
            <a:endParaRPr lang="en-US" dirty="0"/>
          </a:p>
          <a:p>
            <a:endParaRPr lang="en-US"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30</a:t>
            </a:fld>
            <a:endParaRPr lang="en-US"/>
          </a:p>
        </p:txBody>
      </p:sp>
      <p:pic>
        <p:nvPicPr>
          <p:cNvPr id="7" name="Picture 6">
            <a:extLst>
              <a:ext uri="{FF2B5EF4-FFF2-40B4-BE49-F238E27FC236}">
                <a16:creationId xmlns:a16="http://schemas.microsoft.com/office/drawing/2014/main" id="{D6EC7E56-1C29-854A-A161-7958E82F8651}"/>
              </a:ext>
            </a:extLst>
          </p:cNvPr>
          <p:cNvPicPr>
            <a:picLocks noChangeAspect="1"/>
          </p:cNvPicPr>
          <p:nvPr/>
        </p:nvPicPr>
        <p:blipFill>
          <a:blip r:embed="rId2"/>
          <a:stretch>
            <a:fillRect/>
          </a:stretch>
        </p:blipFill>
        <p:spPr>
          <a:xfrm>
            <a:off x="7986710" y="2380414"/>
            <a:ext cx="3060700" cy="2616200"/>
          </a:xfrm>
          <a:prstGeom prst="rect">
            <a:avLst/>
          </a:prstGeom>
        </p:spPr>
      </p:pic>
      <p:sp>
        <p:nvSpPr>
          <p:cNvPr id="8" name="Title 1">
            <a:extLst>
              <a:ext uri="{FF2B5EF4-FFF2-40B4-BE49-F238E27FC236}">
                <a16:creationId xmlns:a16="http://schemas.microsoft.com/office/drawing/2014/main" id="{6BEC027E-9FDE-EE43-B7FB-EC5B37414E40}"/>
              </a:ext>
            </a:extLst>
          </p:cNvPr>
          <p:cNvSpPr txBox="1">
            <a:spLocks/>
          </p:cNvSpPr>
          <p:nvPr/>
        </p:nvSpPr>
        <p:spPr>
          <a:xfrm>
            <a:off x="1141412" y="350313"/>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18309424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31</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Quantitative Evaluation and Comparison</a:t>
            </a:r>
          </a:p>
          <a:p>
            <a:pPr marL="0" indent="0">
              <a:buNone/>
            </a:pPr>
            <a:endParaRPr lang="en-US" sz="2000" dirty="0"/>
          </a:p>
          <a:p>
            <a:pPr marL="0" indent="0">
              <a:buNone/>
            </a:pPr>
            <a:endParaRPr lang="en-US" sz="2000" dirty="0"/>
          </a:p>
        </p:txBody>
      </p:sp>
      <p:pic>
        <p:nvPicPr>
          <p:cNvPr id="6" name="Picture 5">
            <a:extLst>
              <a:ext uri="{FF2B5EF4-FFF2-40B4-BE49-F238E27FC236}">
                <a16:creationId xmlns:a16="http://schemas.microsoft.com/office/drawing/2014/main" id="{F2F095BE-4CFB-3B46-9200-73B6A0DA071A}"/>
              </a:ext>
            </a:extLst>
          </p:cNvPr>
          <p:cNvPicPr/>
          <p:nvPr/>
        </p:nvPicPr>
        <p:blipFill>
          <a:blip r:embed="rId2"/>
          <a:stretch>
            <a:fillRect/>
          </a:stretch>
        </p:blipFill>
        <p:spPr>
          <a:xfrm>
            <a:off x="3115181" y="1794022"/>
            <a:ext cx="5958461" cy="3968761"/>
          </a:xfrm>
          <a:prstGeom prst="rect">
            <a:avLst/>
          </a:prstGeom>
        </p:spPr>
      </p:pic>
      <p:sp>
        <p:nvSpPr>
          <p:cNvPr id="8" name="Title 1">
            <a:extLst>
              <a:ext uri="{FF2B5EF4-FFF2-40B4-BE49-F238E27FC236}">
                <a16:creationId xmlns:a16="http://schemas.microsoft.com/office/drawing/2014/main" id="{054683F9-8026-9541-83D2-103328F83875}"/>
              </a:ext>
            </a:extLst>
          </p:cNvPr>
          <p:cNvSpPr>
            <a:spLocks noGrp="1"/>
          </p:cNvSpPr>
          <p:nvPr>
            <p:ph type="title"/>
          </p:nvPr>
        </p:nvSpPr>
        <p:spPr>
          <a:xfrm>
            <a:off x="1141413" y="196948"/>
            <a:ext cx="9905998" cy="898269"/>
          </a:xfrm>
        </p:spPr>
        <p:txBody>
          <a:body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42566755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32</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Quantitative Evaluation and Comparison</a:t>
            </a:r>
          </a:p>
          <a:p>
            <a:pPr marL="0" indent="0">
              <a:buNone/>
            </a:pPr>
            <a:endParaRPr lang="en-US" sz="2000" dirty="0"/>
          </a:p>
          <a:p>
            <a:pPr marL="0" indent="0">
              <a:buNone/>
            </a:pPr>
            <a:endParaRPr lang="en-US" sz="2000" dirty="0"/>
          </a:p>
        </p:txBody>
      </p:sp>
      <p:pic>
        <p:nvPicPr>
          <p:cNvPr id="2" name="Picture 1">
            <a:extLst>
              <a:ext uri="{FF2B5EF4-FFF2-40B4-BE49-F238E27FC236}">
                <a16:creationId xmlns:a16="http://schemas.microsoft.com/office/drawing/2014/main" id="{2C5357AB-D238-8043-8823-492DCA26834B}"/>
              </a:ext>
            </a:extLst>
          </p:cNvPr>
          <p:cNvPicPr>
            <a:picLocks noChangeAspect="1"/>
          </p:cNvPicPr>
          <p:nvPr/>
        </p:nvPicPr>
        <p:blipFill>
          <a:blip r:embed="rId2"/>
          <a:stretch>
            <a:fillRect/>
          </a:stretch>
        </p:blipFill>
        <p:spPr>
          <a:xfrm>
            <a:off x="2879980" y="1794022"/>
            <a:ext cx="6428863" cy="3807786"/>
          </a:xfrm>
          <a:prstGeom prst="rect">
            <a:avLst/>
          </a:prstGeom>
        </p:spPr>
      </p:pic>
      <p:sp>
        <p:nvSpPr>
          <p:cNvPr id="10" name="Title 1">
            <a:extLst>
              <a:ext uri="{FF2B5EF4-FFF2-40B4-BE49-F238E27FC236}">
                <a16:creationId xmlns:a16="http://schemas.microsoft.com/office/drawing/2014/main" id="{3FC8545B-2548-A546-B6DF-BB14A44D5B3F}"/>
              </a:ext>
            </a:extLst>
          </p:cNvPr>
          <p:cNvSpPr txBox="1">
            <a:spLocks/>
          </p:cNvSpPr>
          <p:nvPr/>
        </p:nvSpPr>
        <p:spPr>
          <a:xfrm>
            <a:off x="1141412" y="161625"/>
            <a:ext cx="9905998" cy="8959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15298403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33</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Quantitative Evaluation and Comparison</a:t>
            </a:r>
          </a:p>
          <a:p>
            <a:pPr marL="0" indent="0">
              <a:buNone/>
            </a:pPr>
            <a:endParaRPr lang="en-US" sz="2000" dirty="0"/>
          </a:p>
          <a:p>
            <a:pPr marL="0" indent="0">
              <a:buNone/>
            </a:pPr>
            <a:endParaRPr lang="en-US" sz="2000" dirty="0"/>
          </a:p>
        </p:txBody>
      </p:sp>
      <p:sp>
        <p:nvSpPr>
          <p:cNvPr id="12" name="Title 1">
            <a:extLst>
              <a:ext uri="{FF2B5EF4-FFF2-40B4-BE49-F238E27FC236}">
                <a16:creationId xmlns:a16="http://schemas.microsoft.com/office/drawing/2014/main" id="{347CEB7B-6913-3240-917C-0A292DAFEAD1}"/>
              </a:ext>
            </a:extLst>
          </p:cNvPr>
          <p:cNvSpPr>
            <a:spLocks noGrp="1"/>
          </p:cNvSpPr>
          <p:nvPr>
            <p:ph type="title"/>
          </p:nvPr>
        </p:nvSpPr>
        <p:spPr>
          <a:xfrm>
            <a:off x="1141413" y="176432"/>
            <a:ext cx="9905998" cy="868599"/>
          </a:xfrm>
        </p:spPr>
        <p:txBody>
          <a:bodyPr/>
          <a:lstStyle/>
          <a:p>
            <a:r>
              <a:rPr lang="en-US" dirty="0">
                <a:solidFill>
                  <a:schemeClr val="tx2"/>
                </a:solidFill>
              </a:rPr>
              <a:t>Evaluation of data structures</a:t>
            </a:r>
            <a:endParaRPr lang="en-US" i="1" dirty="0">
              <a:solidFill>
                <a:schemeClr val="tx2"/>
              </a:solidFill>
            </a:endParaRPr>
          </a:p>
        </p:txBody>
      </p:sp>
      <p:pic>
        <p:nvPicPr>
          <p:cNvPr id="2" name="Picture 1">
            <a:extLst>
              <a:ext uri="{FF2B5EF4-FFF2-40B4-BE49-F238E27FC236}">
                <a16:creationId xmlns:a16="http://schemas.microsoft.com/office/drawing/2014/main" id="{3E948748-27D9-F149-9764-2F839C9D0A8C}"/>
              </a:ext>
            </a:extLst>
          </p:cNvPr>
          <p:cNvPicPr>
            <a:picLocks noChangeAspect="1"/>
          </p:cNvPicPr>
          <p:nvPr/>
        </p:nvPicPr>
        <p:blipFill>
          <a:blip r:embed="rId2"/>
          <a:stretch>
            <a:fillRect/>
          </a:stretch>
        </p:blipFill>
        <p:spPr>
          <a:xfrm>
            <a:off x="2933418" y="1634083"/>
            <a:ext cx="6321987" cy="4298494"/>
          </a:xfrm>
          <a:prstGeom prst="rect">
            <a:avLst/>
          </a:prstGeom>
        </p:spPr>
      </p:pic>
    </p:spTree>
    <p:extLst>
      <p:ext uri="{BB962C8B-B14F-4D97-AF65-F5344CB8AC3E}">
        <p14:creationId xmlns:p14="http://schemas.microsoft.com/office/powerpoint/2010/main" val="24311445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34</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Quantitative Evaluation and Comparison</a:t>
            </a:r>
          </a:p>
          <a:p>
            <a:pPr marL="0" indent="0">
              <a:buNone/>
            </a:pPr>
            <a:endParaRPr lang="en-US" sz="2000" dirty="0"/>
          </a:p>
          <a:p>
            <a:pPr marL="0" indent="0">
              <a:buNone/>
            </a:pPr>
            <a:endParaRPr lang="en-US" sz="2000" dirty="0"/>
          </a:p>
        </p:txBody>
      </p:sp>
      <p:sp>
        <p:nvSpPr>
          <p:cNvPr id="12" name="Title 1">
            <a:extLst>
              <a:ext uri="{FF2B5EF4-FFF2-40B4-BE49-F238E27FC236}">
                <a16:creationId xmlns:a16="http://schemas.microsoft.com/office/drawing/2014/main" id="{347CEB7B-6913-3240-917C-0A292DAFEAD1}"/>
              </a:ext>
            </a:extLst>
          </p:cNvPr>
          <p:cNvSpPr>
            <a:spLocks noGrp="1"/>
          </p:cNvSpPr>
          <p:nvPr>
            <p:ph type="title"/>
          </p:nvPr>
        </p:nvSpPr>
        <p:spPr>
          <a:xfrm>
            <a:off x="1141413" y="176432"/>
            <a:ext cx="9905998" cy="868599"/>
          </a:xfrm>
        </p:spPr>
        <p:txBody>
          <a:bodyPr/>
          <a:lstStyle/>
          <a:p>
            <a:r>
              <a:rPr lang="en-US" dirty="0">
                <a:solidFill>
                  <a:schemeClr val="tx2"/>
                </a:solidFill>
              </a:rPr>
              <a:t>Evaluation of Data Structures</a:t>
            </a:r>
            <a:endParaRPr lang="en-US" i="1" dirty="0">
              <a:solidFill>
                <a:schemeClr val="tx2"/>
              </a:solidFill>
            </a:endParaRPr>
          </a:p>
        </p:txBody>
      </p:sp>
      <p:pic>
        <p:nvPicPr>
          <p:cNvPr id="5" name="Picture 4">
            <a:extLst>
              <a:ext uri="{FF2B5EF4-FFF2-40B4-BE49-F238E27FC236}">
                <a16:creationId xmlns:a16="http://schemas.microsoft.com/office/drawing/2014/main" id="{6134AE32-5F9F-5942-B15E-ECC4128BC022}"/>
              </a:ext>
            </a:extLst>
          </p:cNvPr>
          <p:cNvPicPr/>
          <p:nvPr/>
        </p:nvPicPr>
        <p:blipFill>
          <a:blip r:embed="rId2"/>
          <a:stretch>
            <a:fillRect/>
          </a:stretch>
        </p:blipFill>
        <p:spPr>
          <a:xfrm>
            <a:off x="3282352" y="1794022"/>
            <a:ext cx="5624120" cy="3905119"/>
          </a:xfrm>
          <a:prstGeom prst="rect">
            <a:avLst/>
          </a:prstGeom>
        </p:spPr>
      </p:pic>
    </p:spTree>
    <p:extLst>
      <p:ext uri="{BB962C8B-B14F-4D97-AF65-F5344CB8AC3E}">
        <p14:creationId xmlns:p14="http://schemas.microsoft.com/office/powerpoint/2010/main" val="3666390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3001" y="539404"/>
            <a:ext cx="9905998" cy="804717"/>
          </a:xfrm>
        </p:spPr>
        <p:txBody>
          <a:bodyPr/>
          <a:lstStyle/>
          <a:p>
            <a:r>
              <a:rPr lang="en-US" dirty="0">
                <a:solidFill>
                  <a:schemeClr val="tx2"/>
                </a:solidFill>
              </a:rPr>
              <a:t>Evaluation of data structures</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10017" y="1656970"/>
            <a:ext cx="9874604" cy="4131905"/>
          </a:xfrm>
        </p:spPr>
        <p:txBody>
          <a:bodyPr>
            <a:normAutofit/>
          </a:bodyPr>
          <a:lstStyle/>
          <a:p>
            <a:pPr marL="0" indent="0">
              <a:buNone/>
            </a:pPr>
            <a:r>
              <a:rPr lang="en-US" sz="1800" b="1" dirty="0">
                <a:solidFill>
                  <a:schemeClr val="accent5"/>
                </a:solidFill>
              </a:rPr>
              <a:t>Classification of Data Structures</a:t>
            </a:r>
            <a:endParaRPr lang="en-US" sz="1600" b="1" dirty="0">
              <a:solidFill>
                <a:schemeClr val="accent5"/>
              </a:solidFill>
            </a:endParaRPr>
          </a:p>
          <a:p>
            <a:r>
              <a:rPr lang="en-US" sz="2000" dirty="0"/>
              <a:t>After gathering and analyzing the quantitative information for each of the data structures, </a:t>
            </a:r>
            <a:r>
              <a:rPr lang="en-US" sz="2000" dirty="0">
                <a:solidFill>
                  <a:schemeClr val="accent5"/>
                </a:solidFill>
              </a:rPr>
              <a:t>we classify them according to their impact on the quality attributes of throughput and latency</a:t>
            </a:r>
            <a:r>
              <a:rPr lang="en-US" sz="2000" dirty="0"/>
              <a:t>. </a:t>
            </a:r>
          </a:p>
          <a:p>
            <a:r>
              <a:rPr lang="en-US" sz="2000" dirty="0"/>
              <a:t>Method of classification mirrors method used by Xu et al. in their “Taxonomy of Blockchain-Based Systems” [1]. </a:t>
            </a:r>
          </a:p>
          <a:p>
            <a:r>
              <a:rPr lang="en-US" sz="2000" dirty="0"/>
              <a:t>Classification scheme:</a:t>
            </a:r>
          </a:p>
          <a:p>
            <a:pPr lvl="1"/>
            <a:r>
              <a:rPr lang="en-US" sz="1800" dirty="0">
                <a:solidFill>
                  <a:schemeClr val="accent5"/>
                </a:solidFill>
              </a:rPr>
              <a:t>less favorable (⊕)</a:t>
            </a:r>
          </a:p>
          <a:p>
            <a:pPr lvl="1"/>
            <a:r>
              <a:rPr lang="en-US" sz="1800" dirty="0">
                <a:solidFill>
                  <a:schemeClr val="accent5"/>
                </a:solidFill>
              </a:rPr>
              <a:t>neutral (⊕⊕)</a:t>
            </a:r>
          </a:p>
          <a:p>
            <a:pPr lvl="1"/>
            <a:r>
              <a:rPr lang="en-US" sz="1800" dirty="0">
                <a:solidFill>
                  <a:schemeClr val="accent5"/>
                </a:solidFill>
              </a:rPr>
              <a:t>more favorable (⊕⊕⊕)</a:t>
            </a:r>
            <a:endParaRPr lang="en-US" sz="1800" dirty="0"/>
          </a:p>
          <a:p>
            <a:pPr marL="0" indent="0">
              <a:buNone/>
            </a:pPr>
            <a:endParaRPr lang="en-US" sz="1800" b="1" dirty="0">
              <a:solidFill>
                <a:schemeClr val="accent5"/>
              </a:solidFill>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35</a:t>
            </a:fld>
            <a:endParaRPr lang="en-US"/>
          </a:p>
        </p:txBody>
      </p:sp>
      <p:sp>
        <p:nvSpPr>
          <p:cNvPr id="9" name="TextBox 8">
            <a:extLst>
              <a:ext uri="{FF2B5EF4-FFF2-40B4-BE49-F238E27FC236}">
                <a16:creationId xmlns:a16="http://schemas.microsoft.com/office/drawing/2014/main" id="{35361E12-65A2-1F40-8483-CB37AD70AB09}"/>
              </a:ext>
            </a:extLst>
          </p:cNvPr>
          <p:cNvSpPr txBox="1"/>
          <p:nvPr/>
        </p:nvSpPr>
        <p:spPr>
          <a:xfrm>
            <a:off x="1175985" y="6204737"/>
            <a:ext cx="9339019" cy="523220"/>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p:txBody>
      </p:sp>
    </p:spTree>
    <p:extLst>
      <p:ext uri="{BB962C8B-B14F-4D97-AF65-F5344CB8AC3E}">
        <p14:creationId xmlns:p14="http://schemas.microsoft.com/office/powerpoint/2010/main" val="38738553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3001" y="469064"/>
            <a:ext cx="9905998" cy="804717"/>
          </a:xfrm>
        </p:spPr>
        <p:txBody>
          <a:bodyPr/>
          <a:lstStyle/>
          <a:p>
            <a:r>
              <a:rPr lang="en-US" dirty="0">
                <a:solidFill>
                  <a:schemeClr val="tx2"/>
                </a:solidFill>
              </a:rPr>
              <a:t>Evaluation of data structures</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382630"/>
            <a:ext cx="9874604" cy="5006305"/>
          </a:xfrm>
        </p:spPr>
        <p:txBody>
          <a:bodyPr>
            <a:normAutofit/>
          </a:bodyPr>
          <a:lstStyle/>
          <a:p>
            <a:pPr marL="0" indent="0">
              <a:buNone/>
            </a:pPr>
            <a:r>
              <a:rPr lang="en-US" sz="2000" b="1" dirty="0">
                <a:solidFill>
                  <a:schemeClr val="accent5"/>
                </a:solidFill>
              </a:rPr>
              <a:t>Classification of Data Structures</a:t>
            </a:r>
            <a:endParaRPr lang="en-US" dirty="0"/>
          </a:p>
          <a:p>
            <a:pPr marL="0" indent="0">
              <a:buNone/>
            </a:pPr>
            <a:endParaRPr lang="en-US" sz="2000" b="1" dirty="0">
              <a:solidFill>
                <a:schemeClr val="accent5"/>
              </a:solidFill>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36</a:t>
            </a:fld>
            <a:endParaRPr lang="en-US"/>
          </a:p>
        </p:txBody>
      </p:sp>
      <p:pic>
        <p:nvPicPr>
          <p:cNvPr id="7" name="Picture 6">
            <a:extLst>
              <a:ext uri="{FF2B5EF4-FFF2-40B4-BE49-F238E27FC236}">
                <a16:creationId xmlns:a16="http://schemas.microsoft.com/office/drawing/2014/main" id="{A960E649-17B5-EF45-8B08-66EF3F60DC9F}"/>
              </a:ext>
            </a:extLst>
          </p:cNvPr>
          <p:cNvPicPr>
            <a:picLocks noChangeAspect="1"/>
          </p:cNvPicPr>
          <p:nvPr/>
        </p:nvPicPr>
        <p:blipFill>
          <a:blip r:embed="rId2"/>
          <a:stretch>
            <a:fillRect/>
          </a:stretch>
        </p:blipFill>
        <p:spPr>
          <a:xfrm>
            <a:off x="3019024" y="2473618"/>
            <a:ext cx="6119378" cy="2824328"/>
          </a:xfrm>
          <a:prstGeom prst="rect">
            <a:avLst/>
          </a:prstGeom>
          <a:solidFill>
            <a:schemeClr val="bg1"/>
          </a:solidFill>
        </p:spPr>
      </p:pic>
    </p:spTree>
    <p:extLst>
      <p:ext uri="{BB962C8B-B14F-4D97-AF65-F5344CB8AC3E}">
        <p14:creationId xmlns:p14="http://schemas.microsoft.com/office/powerpoint/2010/main" val="29682166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B5BD-EE9A-E74F-A41E-7C2FDBA313DA}"/>
              </a:ext>
            </a:extLst>
          </p:cNvPr>
          <p:cNvSpPr>
            <a:spLocks noGrp="1"/>
          </p:cNvSpPr>
          <p:nvPr>
            <p:ph type="title"/>
          </p:nvPr>
        </p:nvSpPr>
        <p:spPr/>
        <p:txBody>
          <a:bodyPr/>
          <a:lstStyle/>
          <a:p>
            <a:r>
              <a:rPr lang="en-US" dirty="0">
                <a:solidFill>
                  <a:schemeClr val="tx2"/>
                </a:solidFill>
              </a:rPr>
              <a:t>Relevance of Results</a:t>
            </a:r>
          </a:p>
        </p:txBody>
      </p:sp>
      <p:sp>
        <p:nvSpPr>
          <p:cNvPr id="3" name="Content Placeholder 2">
            <a:extLst>
              <a:ext uri="{FF2B5EF4-FFF2-40B4-BE49-F238E27FC236}">
                <a16:creationId xmlns:a16="http://schemas.microsoft.com/office/drawing/2014/main" id="{F00986C6-97E3-0F4E-B2DF-0CA9B7C87CDB}"/>
              </a:ext>
            </a:extLst>
          </p:cNvPr>
          <p:cNvSpPr>
            <a:spLocks noGrp="1"/>
          </p:cNvSpPr>
          <p:nvPr>
            <p:ph idx="1"/>
          </p:nvPr>
        </p:nvSpPr>
        <p:spPr/>
        <p:txBody>
          <a:bodyPr>
            <a:normAutofit fontScale="92500" lnSpcReduction="10000"/>
          </a:bodyPr>
          <a:lstStyle/>
          <a:p>
            <a:pPr marL="0" indent="0">
              <a:buNone/>
            </a:pPr>
            <a:r>
              <a:rPr lang="en-US" dirty="0">
                <a:solidFill>
                  <a:schemeClr val="accent5"/>
                </a:solidFill>
              </a:rPr>
              <a:t>Relevance of Results of Quantitative Analysis</a:t>
            </a:r>
          </a:p>
          <a:p>
            <a:r>
              <a:rPr lang="en-US" dirty="0"/>
              <a:t>There is a trade-off between throughput and latency.</a:t>
            </a:r>
          </a:p>
          <a:p>
            <a:r>
              <a:rPr lang="en-US" dirty="0"/>
              <a:t>If users wish to </a:t>
            </a:r>
            <a:r>
              <a:rPr lang="en-US" dirty="0">
                <a:solidFill>
                  <a:schemeClr val="accent5"/>
                </a:solidFill>
              </a:rPr>
              <a:t>prioritize throughput</a:t>
            </a:r>
            <a:r>
              <a:rPr lang="en-US" dirty="0"/>
              <a:t>, the </a:t>
            </a:r>
            <a:r>
              <a:rPr lang="en-US" dirty="0">
                <a:solidFill>
                  <a:schemeClr val="accent5"/>
                </a:solidFill>
              </a:rPr>
              <a:t>best option is the block-lattice</a:t>
            </a:r>
            <a:r>
              <a:rPr lang="en-US" dirty="0"/>
              <a:t>.</a:t>
            </a:r>
          </a:p>
          <a:p>
            <a:pPr lvl="1"/>
            <a:r>
              <a:rPr lang="en-US" dirty="0"/>
              <a:t>Use in a setting which requires high throughput such as a machine-to-machine micropayment system in the Internet-of-Things industry.  </a:t>
            </a:r>
          </a:p>
          <a:p>
            <a:r>
              <a:rPr lang="en-US" dirty="0"/>
              <a:t>If users wish to </a:t>
            </a:r>
            <a:r>
              <a:rPr lang="en-US" dirty="0">
                <a:solidFill>
                  <a:schemeClr val="accent5"/>
                </a:solidFill>
              </a:rPr>
              <a:t>prioritize latency</a:t>
            </a:r>
            <a:r>
              <a:rPr lang="en-US" dirty="0"/>
              <a:t>, the </a:t>
            </a:r>
            <a:r>
              <a:rPr lang="en-US" dirty="0">
                <a:solidFill>
                  <a:schemeClr val="accent5"/>
                </a:solidFill>
              </a:rPr>
              <a:t>best option is the blockchain</a:t>
            </a:r>
            <a:r>
              <a:rPr lang="en-US" dirty="0"/>
              <a:t>. </a:t>
            </a:r>
          </a:p>
          <a:p>
            <a:pPr lvl="1"/>
            <a:r>
              <a:rPr lang="en-US" dirty="0"/>
              <a:t>Use in a setting which requires low latency such as real-life payments systems, where users don’t want to wait a long time for a transaction to be finalized and become irreversible. </a:t>
            </a:r>
          </a:p>
        </p:txBody>
      </p:sp>
      <p:sp>
        <p:nvSpPr>
          <p:cNvPr id="4" name="Slide Number Placeholder 3">
            <a:extLst>
              <a:ext uri="{FF2B5EF4-FFF2-40B4-BE49-F238E27FC236}">
                <a16:creationId xmlns:a16="http://schemas.microsoft.com/office/drawing/2014/main" id="{B4363401-BCB9-7B42-8706-EC2713A66029}"/>
              </a:ext>
            </a:extLst>
          </p:cNvPr>
          <p:cNvSpPr>
            <a:spLocks noGrp="1"/>
          </p:cNvSpPr>
          <p:nvPr>
            <p:ph type="sldNum" sz="quarter" idx="12"/>
          </p:nvPr>
        </p:nvSpPr>
        <p:spPr/>
        <p:txBody>
          <a:bodyPr/>
          <a:lstStyle/>
          <a:p>
            <a:fld id="{6D22F896-40B5-4ADD-8801-0D06FADFA095}" type="slidenum">
              <a:rPr lang="en-US" smtClean="0"/>
              <a:t>37</a:t>
            </a:fld>
            <a:endParaRPr lang="en-US"/>
          </a:p>
        </p:txBody>
      </p:sp>
    </p:spTree>
    <p:extLst>
      <p:ext uri="{BB962C8B-B14F-4D97-AF65-F5344CB8AC3E}">
        <p14:creationId xmlns:p14="http://schemas.microsoft.com/office/powerpoint/2010/main" val="24344288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29472"/>
            <a:ext cx="9905998" cy="1478570"/>
          </a:xfrm>
        </p:spPr>
        <p:txBody>
          <a:bodyPr/>
          <a:lstStyle/>
          <a:p>
            <a:r>
              <a:rPr lang="en-US" dirty="0">
                <a:solidFill>
                  <a:schemeClr val="tx2"/>
                </a:solidFill>
              </a:rPr>
              <a:t>Data structure Validation</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382630"/>
            <a:ext cx="9720553" cy="5125057"/>
          </a:xfrm>
        </p:spPr>
        <p:txBody>
          <a:bodyPr>
            <a:normAutofit/>
          </a:bodyPr>
          <a:lstStyle/>
          <a:p>
            <a:pPr marL="0" indent="0">
              <a:buNone/>
            </a:pPr>
            <a:r>
              <a:rPr lang="en-US" b="1" dirty="0">
                <a:solidFill>
                  <a:schemeClr val="accent5"/>
                </a:solidFill>
              </a:rPr>
              <a:t>Qualitative Evaluation and Comparison</a:t>
            </a:r>
            <a:endParaRPr lang="en-US" dirty="0"/>
          </a:p>
          <a:p>
            <a:pPr marL="0" indent="0">
              <a:buNone/>
            </a:pPr>
            <a:r>
              <a:rPr lang="en-US" dirty="0"/>
              <a:t>To determine if and how the three data structures guarantee the fundamental properties of distributed ledgers:</a:t>
            </a:r>
          </a:p>
          <a:p>
            <a:pPr lvl="1"/>
            <a:r>
              <a:rPr lang="en-US" sz="2400" dirty="0"/>
              <a:t>Documentation for each of these data structures is analyzed. </a:t>
            </a:r>
          </a:p>
          <a:p>
            <a:pPr lvl="1"/>
            <a:r>
              <a:rPr lang="en-US" sz="2400" dirty="0">
                <a:solidFill>
                  <a:schemeClr val="accent5"/>
                </a:solidFill>
              </a:rPr>
              <a:t>Result:</a:t>
            </a:r>
            <a:r>
              <a:rPr lang="en-US" sz="2400" dirty="0"/>
              <a:t> a description of the manner in which each data structure guarantees each property. </a:t>
            </a:r>
          </a:p>
          <a:p>
            <a:pPr lvl="1"/>
            <a:r>
              <a:rPr lang="en-US" sz="2400" dirty="0"/>
              <a:t>If data structure does not guarantee a certain property, there is an explanation of why this is the case.</a:t>
            </a:r>
            <a:endParaRPr lang="en-US"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38</a:t>
            </a:fld>
            <a:endParaRPr lang="en-US"/>
          </a:p>
        </p:txBody>
      </p:sp>
    </p:spTree>
    <p:extLst>
      <p:ext uri="{BB962C8B-B14F-4D97-AF65-F5344CB8AC3E}">
        <p14:creationId xmlns:p14="http://schemas.microsoft.com/office/powerpoint/2010/main" val="4917000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1" y="578919"/>
            <a:ext cx="9905998" cy="823023"/>
          </a:xfrm>
        </p:spPr>
        <p:txBody>
          <a:bodyPr/>
          <a:lstStyle/>
          <a:p>
            <a:r>
              <a:rPr lang="en-US" dirty="0">
                <a:solidFill>
                  <a:schemeClr val="tx2"/>
                </a:solidFill>
              </a:rPr>
              <a:t>Data structure Validation</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631855"/>
            <a:ext cx="9720553" cy="4830109"/>
          </a:xfrm>
        </p:spPr>
        <p:txBody>
          <a:bodyPr>
            <a:normAutofit/>
          </a:bodyPr>
          <a:lstStyle/>
          <a:p>
            <a:pPr marL="0" indent="0">
              <a:buNone/>
            </a:pPr>
            <a:r>
              <a:rPr lang="en-US" sz="2000" b="1" dirty="0">
                <a:solidFill>
                  <a:schemeClr val="accent5"/>
                </a:solidFill>
              </a:rPr>
              <a:t>Qualitative Evaluation and Comparison</a:t>
            </a:r>
          </a:p>
          <a:p>
            <a:pPr marL="0" indent="0">
              <a:buNone/>
            </a:pPr>
            <a:r>
              <a:rPr lang="en-US" sz="2000" b="1" dirty="0">
                <a:solidFill>
                  <a:schemeClr val="accent5"/>
                </a:solidFill>
              </a:rPr>
              <a:t>Equal Rights - Blockchain</a:t>
            </a:r>
          </a:p>
          <a:p>
            <a:r>
              <a:rPr lang="en-US" sz="1800" dirty="0"/>
              <a:t>There are two distinct types of participants in the Bitcoin blockchain system, those who issue transactions, and those who approve transactions, known as miners. According to Popov, the mathematician behind the tangle, </a:t>
            </a:r>
            <a:r>
              <a:rPr lang="en-US" sz="1800" dirty="0">
                <a:solidFill>
                  <a:schemeClr val="accent5"/>
                </a:solidFill>
              </a:rPr>
              <a:t>“the design of this system creates unavoidable discrimination of some participants” [1, p. 1].</a:t>
            </a:r>
          </a:p>
          <a:p>
            <a:r>
              <a:rPr lang="en-US" sz="1800" dirty="0"/>
              <a:t>According to </a:t>
            </a:r>
            <a:r>
              <a:rPr lang="en-US" sz="1800" dirty="0" err="1"/>
              <a:t>LeMahieu</a:t>
            </a:r>
            <a:r>
              <a:rPr lang="en-US" sz="1800" dirty="0"/>
              <a:t>, the researcher behind the block-lattice, </a:t>
            </a:r>
            <a:r>
              <a:rPr lang="en-US" sz="1800" dirty="0">
                <a:solidFill>
                  <a:schemeClr val="accent5"/>
                </a:solidFill>
              </a:rPr>
              <a:t>“Bitcoin achieves consensus via an economic measure called Proof of Work (</a:t>
            </a:r>
            <a:r>
              <a:rPr lang="en-US" sz="1800" dirty="0" err="1">
                <a:solidFill>
                  <a:schemeClr val="accent5"/>
                </a:solidFill>
              </a:rPr>
              <a:t>PoW</a:t>
            </a:r>
            <a:r>
              <a:rPr lang="en-US" sz="1800" dirty="0">
                <a:solidFill>
                  <a:schemeClr val="accent5"/>
                </a:solidFill>
              </a:rPr>
              <a:t>). In a PoW system participants compete to compute a number, called a nonce … The finder of a valid nonce is then allowed to add the block to the blockchain; therefore, those who exhaust more computational resources to compute a nonce play a greater role in the state of the blockchain” [2, p. 1]. </a:t>
            </a: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39</a:t>
            </a:fld>
            <a:endParaRPr lang="en-US"/>
          </a:p>
        </p:txBody>
      </p:sp>
      <p:sp>
        <p:nvSpPr>
          <p:cNvPr id="6" name="TextBox 5">
            <a:extLst>
              <a:ext uri="{FF2B5EF4-FFF2-40B4-BE49-F238E27FC236}">
                <a16:creationId xmlns:a16="http://schemas.microsoft.com/office/drawing/2014/main" id="{5B4B3A04-1C46-F34E-B81B-342EF83EC162}"/>
              </a:ext>
            </a:extLst>
          </p:cNvPr>
          <p:cNvSpPr txBox="1"/>
          <p:nvPr/>
        </p:nvSpPr>
        <p:spPr>
          <a:xfrm>
            <a:off x="1141411" y="6191907"/>
            <a:ext cx="6747553" cy="523220"/>
          </a:xfrm>
          <a:prstGeom prst="rect">
            <a:avLst/>
          </a:prstGeom>
          <a:noFill/>
        </p:spPr>
        <p:txBody>
          <a:bodyPr wrap="none" rtlCol="0">
            <a:spAutoFit/>
          </a:bodyPr>
          <a:lstStyle/>
          <a:p>
            <a:r>
              <a:rPr lang="en-US" sz="1400" dirty="0"/>
              <a:t>[1] S. Popov, “The Tangle,” 2018. </a:t>
            </a:r>
          </a:p>
          <a:p>
            <a:r>
              <a:rPr lang="en-US" sz="1400" dirty="0"/>
              <a:t>[2] C. </a:t>
            </a:r>
            <a:r>
              <a:rPr lang="en-US" sz="1400" dirty="0" err="1"/>
              <a:t>Lemahieu</a:t>
            </a:r>
            <a:r>
              <a:rPr lang="en-US" sz="1400" dirty="0"/>
              <a:t>, “Nano: A Feeless Distributed Cryptocurrency Network,” White Pap., 2018. </a:t>
            </a:r>
          </a:p>
        </p:txBody>
      </p:sp>
    </p:spTree>
    <p:extLst>
      <p:ext uri="{BB962C8B-B14F-4D97-AF65-F5344CB8AC3E}">
        <p14:creationId xmlns:p14="http://schemas.microsoft.com/office/powerpoint/2010/main" val="749721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265FF-5240-A74C-912B-3328B3891324}"/>
              </a:ext>
            </a:extLst>
          </p:cNvPr>
          <p:cNvSpPr>
            <a:spLocks noGrp="1"/>
          </p:cNvSpPr>
          <p:nvPr>
            <p:ph type="title"/>
          </p:nvPr>
        </p:nvSpPr>
        <p:spPr>
          <a:xfrm>
            <a:off x="1141412" y="239151"/>
            <a:ext cx="9905998" cy="1478570"/>
          </a:xfrm>
        </p:spPr>
        <p:txBody>
          <a:bodyPr/>
          <a:lstStyle/>
          <a:p>
            <a:r>
              <a:rPr lang="en-US" dirty="0">
                <a:solidFill>
                  <a:schemeClr val="tx2"/>
                </a:solidFill>
              </a:rPr>
              <a:t>Research problem</a:t>
            </a:r>
          </a:p>
        </p:txBody>
      </p:sp>
      <p:sp>
        <p:nvSpPr>
          <p:cNvPr id="3" name="Content Placeholder 2">
            <a:extLst>
              <a:ext uri="{FF2B5EF4-FFF2-40B4-BE49-F238E27FC236}">
                <a16:creationId xmlns:a16="http://schemas.microsoft.com/office/drawing/2014/main" id="{E2DD0C50-0394-1D42-BE60-2AA5112624D3}"/>
              </a:ext>
            </a:extLst>
          </p:cNvPr>
          <p:cNvSpPr>
            <a:spLocks noGrp="1"/>
          </p:cNvSpPr>
          <p:nvPr>
            <p:ph idx="1"/>
          </p:nvPr>
        </p:nvSpPr>
        <p:spPr>
          <a:xfrm>
            <a:off x="1294711" y="1717720"/>
            <a:ext cx="9752700" cy="4334739"/>
          </a:xfrm>
        </p:spPr>
        <p:txBody>
          <a:bodyPr>
            <a:noAutofit/>
          </a:bodyPr>
          <a:lstStyle/>
          <a:p>
            <a:pPr marL="0" indent="0">
              <a:buNone/>
            </a:pPr>
            <a:r>
              <a:rPr lang="en-US" sz="1800" b="1" dirty="0">
                <a:solidFill>
                  <a:schemeClr val="accent5"/>
                </a:solidFill>
              </a:rPr>
              <a:t>Blockchain</a:t>
            </a:r>
          </a:p>
          <a:p>
            <a:pPr marL="0" indent="0">
              <a:buNone/>
            </a:pPr>
            <a:r>
              <a:rPr lang="en-US" sz="1600" dirty="0"/>
              <a:t>Fundamental Properties</a:t>
            </a:r>
            <a:r>
              <a:rPr lang="en-US" sz="1600" baseline="30000" dirty="0"/>
              <a:t>[1]</a:t>
            </a:r>
            <a:r>
              <a:rPr lang="en-US" sz="1600" dirty="0"/>
              <a:t>:</a:t>
            </a:r>
          </a:p>
          <a:p>
            <a:pPr lvl="1"/>
            <a:r>
              <a:rPr lang="en-US" sz="1600" dirty="0"/>
              <a:t>Immutability</a:t>
            </a:r>
          </a:p>
          <a:p>
            <a:pPr lvl="1"/>
            <a:r>
              <a:rPr lang="en-US" sz="1600" dirty="0"/>
              <a:t>Non-repudiation</a:t>
            </a:r>
          </a:p>
          <a:p>
            <a:pPr lvl="1"/>
            <a:r>
              <a:rPr lang="en-US" sz="1600" dirty="0"/>
              <a:t>Integrity</a:t>
            </a:r>
          </a:p>
          <a:p>
            <a:pPr lvl="1"/>
            <a:r>
              <a:rPr lang="en-US" sz="1600" dirty="0"/>
              <a:t>Transparency</a:t>
            </a:r>
          </a:p>
          <a:p>
            <a:pPr lvl="1"/>
            <a:r>
              <a:rPr lang="en-US" sz="1600" dirty="0"/>
              <a:t>Equal Rights</a:t>
            </a:r>
          </a:p>
          <a:p>
            <a:pPr marL="0" indent="0">
              <a:buNone/>
            </a:pPr>
            <a:r>
              <a:rPr lang="en-US" sz="1600" dirty="0"/>
              <a:t>Technical Challenges</a:t>
            </a:r>
            <a:r>
              <a:rPr lang="en-US" sz="1600" baseline="30000" dirty="0"/>
              <a:t>[2]</a:t>
            </a:r>
            <a:r>
              <a:rPr lang="en-US" sz="1600" dirty="0"/>
              <a:t>:</a:t>
            </a:r>
          </a:p>
          <a:p>
            <a:pPr lvl="1"/>
            <a:r>
              <a:rPr lang="en-US" sz="1600" dirty="0"/>
              <a:t>Throughput</a:t>
            </a:r>
          </a:p>
          <a:p>
            <a:pPr lvl="1"/>
            <a:r>
              <a:rPr lang="en-US" sz="1600" dirty="0"/>
              <a:t>Latency</a:t>
            </a:r>
          </a:p>
        </p:txBody>
      </p:sp>
      <p:pic>
        <p:nvPicPr>
          <p:cNvPr id="5" name="Picture 4">
            <a:extLst>
              <a:ext uri="{FF2B5EF4-FFF2-40B4-BE49-F238E27FC236}">
                <a16:creationId xmlns:a16="http://schemas.microsoft.com/office/drawing/2014/main" id="{93D5EFF4-7076-EB44-92EB-774E51BD4164}"/>
              </a:ext>
            </a:extLst>
          </p:cNvPr>
          <p:cNvPicPr>
            <a:picLocks noChangeAspect="1"/>
          </p:cNvPicPr>
          <p:nvPr/>
        </p:nvPicPr>
        <p:blipFill rotWithShape="1">
          <a:blip r:embed="rId2"/>
          <a:srcRect l="6523"/>
          <a:stretch/>
        </p:blipFill>
        <p:spPr>
          <a:xfrm>
            <a:off x="5330779" y="2870303"/>
            <a:ext cx="5566510" cy="1491704"/>
          </a:xfrm>
          <a:prstGeom prst="rect">
            <a:avLst/>
          </a:prstGeom>
        </p:spPr>
      </p:pic>
      <p:sp>
        <p:nvSpPr>
          <p:cNvPr id="4" name="Slide Number Placeholder 3">
            <a:extLst>
              <a:ext uri="{FF2B5EF4-FFF2-40B4-BE49-F238E27FC236}">
                <a16:creationId xmlns:a16="http://schemas.microsoft.com/office/drawing/2014/main" id="{F1E997DE-A9D8-A44C-9BF5-02A429DDB3ED}"/>
              </a:ext>
            </a:extLst>
          </p:cNvPr>
          <p:cNvSpPr>
            <a:spLocks noGrp="1"/>
          </p:cNvSpPr>
          <p:nvPr>
            <p:ph type="sldNum" sz="quarter" idx="12"/>
          </p:nvPr>
        </p:nvSpPr>
        <p:spPr/>
        <p:txBody>
          <a:bodyPr/>
          <a:lstStyle/>
          <a:p>
            <a:fld id="{6D22F896-40B5-4ADD-8801-0D06FADFA095}" type="slidenum">
              <a:rPr lang="en-US" smtClean="0"/>
              <a:t>4</a:t>
            </a:fld>
            <a:endParaRPr lang="en-US" dirty="0"/>
          </a:p>
        </p:txBody>
      </p:sp>
      <p:sp>
        <p:nvSpPr>
          <p:cNvPr id="6" name="TextBox 5">
            <a:extLst>
              <a:ext uri="{FF2B5EF4-FFF2-40B4-BE49-F238E27FC236}">
                <a16:creationId xmlns:a16="http://schemas.microsoft.com/office/drawing/2014/main" id="{933614AE-1282-3E4E-B1BF-2B04641F8B52}"/>
              </a:ext>
            </a:extLst>
          </p:cNvPr>
          <p:cNvSpPr txBox="1"/>
          <p:nvPr/>
        </p:nvSpPr>
        <p:spPr>
          <a:xfrm>
            <a:off x="1294711" y="5983771"/>
            <a:ext cx="9367154" cy="738664"/>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a:p>
            <a:r>
              <a:rPr lang="en-US" sz="1400" dirty="0"/>
              <a:t>[2] M. Swan, </a:t>
            </a:r>
            <a:r>
              <a:rPr lang="en-US" sz="1400" i="1" dirty="0"/>
              <a:t>Blockchain : blueprint for a new economy</a:t>
            </a:r>
            <a:r>
              <a:rPr lang="en-US" sz="1400" dirty="0"/>
              <a:t>. Sebastopol, Calif.: O’Reilly Media, 2015.</a:t>
            </a:r>
          </a:p>
        </p:txBody>
      </p:sp>
    </p:spTree>
    <p:extLst>
      <p:ext uri="{BB962C8B-B14F-4D97-AF65-F5344CB8AC3E}">
        <p14:creationId xmlns:p14="http://schemas.microsoft.com/office/powerpoint/2010/main" val="23406928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B5BD-EE9A-E74F-A41E-7C2FDBA313DA}"/>
              </a:ext>
            </a:extLst>
          </p:cNvPr>
          <p:cNvSpPr>
            <a:spLocks noGrp="1"/>
          </p:cNvSpPr>
          <p:nvPr>
            <p:ph type="title"/>
          </p:nvPr>
        </p:nvSpPr>
        <p:spPr/>
        <p:txBody>
          <a:bodyPr/>
          <a:lstStyle/>
          <a:p>
            <a:r>
              <a:rPr lang="en-US" dirty="0">
                <a:solidFill>
                  <a:schemeClr val="tx2"/>
                </a:solidFill>
              </a:rPr>
              <a:t>Relevance of Results</a:t>
            </a:r>
          </a:p>
        </p:txBody>
      </p:sp>
      <p:sp>
        <p:nvSpPr>
          <p:cNvPr id="3" name="Content Placeholder 2">
            <a:extLst>
              <a:ext uri="{FF2B5EF4-FFF2-40B4-BE49-F238E27FC236}">
                <a16:creationId xmlns:a16="http://schemas.microsoft.com/office/drawing/2014/main" id="{F00986C6-97E3-0F4E-B2DF-0CA9B7C87CDB}"/>
              </a:ext>
            </a:extLst>
          </p:cNvPr>
          <p:cNvSpPr>
            <a:spLocks noGrp="1"/>
          </p:cNvSpPr>
          <p:nvPr>
            <p:ph idx="1"/>
          </p:nvPr>
        </p:nvSpPr>
        <p:spPr/>
        <p:txBody>
          <a:bodyPr>
            <a:normAutofit/>
          </a:bodyPr>
          <a:lstStyle/>
          <a:p>
            <a:pPr marL="0" indent="0">
              <a:buNone/>
            </a:pPr>
            <a:r>
              <a:rPr lang="en-US" dirty="0">
                <a:solidFill>
                  <a:schemeClr val="accent5"/>
                </a:solidFill>
              </a:rPr>
              <a:t>Relevance of Results of Qualitative Analysis</a:t>
            </a:r>
          </a:p>
          <a:p>
            <a:r>
              <a:rPr lang="en-US" b="1" i="1" dirty="0">
                <a:solidFill>
                  <a:schemeClr val="accent5"/>
                </a:solidFill>
              </a:rPr>
              <a:t>tangle</a:t>
            </a:r>
            <a:r>
              <a:rPr lang="en-US" dirty="0"/>
              <a:t> and </a:t>
            </a:r>
            <a:r>
              <a:rPr lang="en-US" b="1" i="1" dirty="0">
                <a:solidFill>
                  <a:schemeClr val="accent5"/>
                </a:solidFill>
              </a:rPr>
              <a:t>block-lattice</a:t>
            </a:r>
            <a:r>
              <a:rPr lang="en-US" dirty="0"/>
              <a:t> </a:t>
            </a:r>
            <a:r>
              <a:rPr lang="en-US" dirty="0">
                <a:solidFill>
                  <a:schemeClr val="accent5"/>
                </a:solidFill>
              </a:rPr>
              <a:t>guarantee the five fundamental properties</a:t>
            </a:r>
            <a:r>
              <a:rPr lang="en-US" dirty="0"/>
              <a:t> defined by Xu et al. for blockchain-based systems.</a:t>
            </a:r>
          </a:p>
          <a:p>
            <a:r>
              <a:rPr lang="en-US" dirty="0"/>
              <a:t>There is skepticism regarding the claim of equal rights for the participants in a blockchain system, which stems from the fact that a </a:t>
            </a:r>
            <a:r>
              <a:rPr lang="en-US" dirty="0">
                <a:solidFill>
                  <a:schemeClr val="accent5"/>
                </a:solidFill>
              </a:rPr>
              <a:t>blockchain network relies on miners</a:t>
            </a:r>
            <a:r>
              <a:rPr lang="en-US" dirty="0"/>
              <a:t> to aggregate valid transactions into blocks and append them to the blockchain.</a:t>
            </a:r>
          </a:p>
        </p:txBody>
      </p:sp>
      <p:sp>
        <p:nvSpPr>
          <p:cNvPr id="4" name="Slide Number Placeholder 3">
            <a:extLst>
              <a:ext uri="{FF2B5EF4-FFF2-40B4-BE49-F238E27FC236}">
                <a16:creationId xmlns:a16="http://schemas.microsoft.com/office/drawing/2014/main" id="{B4363401-BCB9-7B42-8706-EC2713A66029}"/>
              </a:ext>
            </a:extLst>
          </p:cNvPr>
          <p:cNvSpPr>
            <a:spLocks noGrp="1"/>
          </p:cNvSpPr>
          <p:nvPr>
            <p:ph type="sldNum" sz="quarter" idx="12"/>
          </p:nvPr>
        </p:nvSpPr>
        <p:spPr/>
        <p:txBody>
          <a:bodyPr/>
          <a:lstStyle/>
          <a:p>
            <a:fld id="{6D22F896-40B5-4ADD-8801-0D06FADFA095}" type="slidenum">
              <a:rPr lang="en-US" smtClean="0"/>
              <a:t>40</a:t>
            </a:fld>
            <a:endParaRPr lang="en-US"/>
          </a:p>
        </p:txBody>
      </p:sp>
    </p:spTree>
    <p:extLst>
      <p:ext uri="{BB962C8B-B14F-4D97-AF65-F5344CB8AC3E}">
        <p14:creationId xmlns:p14="http://schemas.microsoft.com/office/powerpoint/2010/main" val="20495281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B5BD-EE9A-E74F-A41E-7C2FDBA313DA}"/>
              </a:ext>
            </a:extLst>
          </p:cNvPr>
          <p:cNvSpPr>
            <a:spLocks noGrp="1"/>
          </p:cNvSpPr>
          <p:nvPr>
            <p:ph type="title"/>
          </p:nvPr>
        </p:nvSpPr>
        <p:spPr/>
        <p:txBody>
          <a:bodyPr/>
          <a:lstStyle/>
          <a:p>
            <a:r>
              <a:rPr lang="en-US" dirty="0">
                <a:solidFill>
                  <a:schemeClr val="tx2"/>
                </a:solidFill>
              </a:rPr>
              <a:t>Relevance of Results</a:t>
            </a:r>
          </a:p>
        </p:txBody>
      </p:sp>
      <p:sp>
        <p:nvSpPr>
          <p:cNvPr id="3" name="Content Placeholder 2">
            <a:extLst>
              <a:ext uri="{FF2B5EF4-FFF2-40B4-BE49-F238E27FC236}">
                <a16:creationId xmlns:a16="http://schemas.microsoft.com/office/drawing/2014/main" id="{F00986C6-97E3-0F4E-B2DF-0CA9B7C87CDB}"/>
              </a:ext>
            </a:extLst>
          </p:cNvPr>
          <p:cNvSpPr>
            <a:spLocks noGrp="1"/>
          </p:cNvSpPr>
          <p:nvPr>
            <p:ph idx="1"/>
          </p:nvPr>
        </p:nvSpPr>
        <p:spPr/>
        <p:txBody>
          <a:bodyPr>
            <a:normAutofit fontScale="92500" lnSpcReduction="10000"/>
          </a:bodyPr>
          <a:lstStyle/>
          <a:p>
            <a:pPr marL="0" indent="0">
              <a:buNone/>
            </a:pPr>
            <a:r>
              <a:rPr lang="en-US" dirty="0">
                <a:solidFill>
                  <a:schemeClr val="accent5"/>
                </a:solidFill>
              </a:rPr>
              <a:t>Relevance of Results of Qualitative Analysis</a:t>
            </a:r>
          </a:p>
          <a:p>
            <a:r>
              <a:rPr lang="en-US" dirty="0"/>
              <a:t>Users may choose to use the tangle or the block-lattice in a </a:t>
            </a:r>
            <a:r>
              <a:rPr lang="en-US" dirty="0">
                <a:solidFill>
                  <a:schemeClr val="accent5"/>
                </a:solidFill>
              </a:rPr>
              <a:t>permission-less public setting</a:t>
            </a:r>
            <a:r>
              <a:rPr lang="en-US" dirty="0"/>
              <a:t> where all users should be able to join the network and submit and validate transactions.</a:t>
            </a:r>
          </a:p>
          <a:p>
            <a:r>
              <a:rPr lang="en-US" dirty="0"/>
              <a:t>Users may choose to use the blockchain in a </a:t>
            </a:r>
            <a:r>
              <a:rPr lang="en-US" dirty="0">
                <a:solidFill>
                  <a:schemeClr val="accent5"/>
                </a:solidFill>
              </a:rPr>
              <a:t>permissioned setting </a:t>
            </a:r>
            <a:r>
              <a:rPr lang="en-US" dirty="0"/>
              <a:t>where one or more authorities act as a gate for participation and not all users expect to have the same permissions as others.</a:t>
            </a:r>
          </a:p>
          <a:p>
            <a:pPr lvl="1"/>
            <a:r>
              <a:rPr lang="en-US" dirty="0"/>
              <a:t>Ex. Regulated Industries such as banks.</a:t>
            </a:r>
          </a:p>
        </p:txBody>
      </p:sp>
      <p:sp>
        <p:nvSpPr>
          <p:cNvPr id="4" name="Slide Number Placeholder 3">
            <a:extLst>
              <a:ext uri="{FF2B5EF4-FFF2-40B4-BE49-F238E27FC236}">
                <a16:creationId xmlns:a16="http://schemas.microsoft.com/office/drawing/2014/main" id="{B4363401-BCB9-7B42-8706-EC2713A66029}"/>
              </a:ext>
            </a:extLst>
          </p:cNvPr>
          <p:cNvSpPr>
            <a:spLocks noGrp="1"/>
          </p:cNvSpPr>
          <p:nvPr>
            <p:ph type="sldNum" sz="quarter" idx="12"/>
          </p:nvPr>
        </p:nvSpPr>
        <p:spPr/>
        <p:txBody>
          <a:bodyPr/>
          <a:lstStyle/>
          <a:p>
            <a:fld id="{6D22F896-40B5-4ADD-8801-0D06FADFA095}" type="slidenum">
              <a:rPr lang="en-US" smtClean="0"/>
              <a:t>41</a:t>
            </a:fld>
            <a:endParaRPr lang="en-US"/>
          </a:p>
        </p:txBody>
      </p:sp>
    </p:spTree>
    <p:extLst>
      <p:ext uri="{BB962C8B-B14F-4D97-AF65-F5344CB8AC3E}">
        <p14:creationId xmlns:p14="http://schemas.microsoft.com/office/powerpoint/2010/main" val="35897767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47F7D-4C8E-3748-9370-5D3A4D8016CE}"/>
              </a:ext>
            </a:extLst>
          </p:cNvPr>
          <p:cNvSpPr>
            <a:spLocks noGrp="1"/>
          </p:cNvSpPr>
          <p:nvPr>
            <p:ph type="title"/>
          </p:nvPr>
        </p:nvSpPr>
        <p:spPr/>
        <p:txBody>
          <a:bodyPr/>
          <a:lstStyle/>
          <a:p>
            <a:r>
              <a:rPr lang="en-US" dirty="0">
                <a:solidFill>
                  <a:schemeClr val="tx2"/>
                </a:solidFill>
              </a:rPr>
              <a:t>Conclusions</a:t>
            </a:r>
          </a:p>
        </p:txBody>
      </p:sp>
      <p:sp>
        <p:nvSpPr>
          <p:cNvPr id="3" name="Content Placeholder 2">
            <a:extLst>
              <a:ext uri="{FF2B5EF4-FFF2-40B4-BE49-F238E27FC236}">
                <a16:creationId xmlns:a16="http://schemas.microsoft.com/office/drawing/2014/main" id="{AC288FE7-67D8-1146-8CE6-2B3680734203}"/>
              </a:ext>
            </a:extLst>
          </p:cNvPr>
          <p:cNvSpPr>
            <a:spLocks noGrp="1"/>
          </p:cNvSpPr>
          <p:nvPr>
            <p:ph idx="1"/>
          </p:nvPr>
        </p:nvSpPr>
        <p:spPr/>
        <p:txBody>
          <a:bodyPr>
            <a:normAutofit fontScale="92500"/>
          </a:bodyPr>
          <a:lstStyle/>
          <a:p>
            <a:r>
              <a:rPr lang="en-US" dirty="0"/>
              <a:t>This thesis represents </a:t>
            </a:r>
            <a:r>
              <a:rPr lang="en-US" dirty="0">
                <a:solidFill>
                  <a:schemeClr val="accent5"/>
                </a:solidFill>
              </a:rPr>
              <a:t>a step forward in the study and comparison of different alternatives for underlying data structures of distributed ledgers </a:t>
            </a:r>
            <a:r>
              <a:rPr lang="en-US" dirty="0"/>
              <a:t>because it captures the essence of three data structures and analyzes their fundamental functioning.</a:t>
            </a:r>
          </a:p>
          <a:p>
            <a:r>
              <a:rPr lang="en-US" dirty="0"/>
              <a:t>Quantitative and qualitative analyses allowed us to </a:t>
            </a:r>
            <a:r>
              <a:rPr lang="en-US" dirty="0">
                <a:solidFill>
                  <a:schemeClr val="accent5"/>
                </a:solidFill>
              </a:rPr>
              <a:t>determine which data structures would be more suited for use in different real-life scenarios</a:t>
            </a:r>
            <a:r>
              <a:rPr lang="en-US" dirty="0"/>
              <a:t>.</a:t>
            </a:r>
          </a:p>
          <a:p>
            <a:r>
              <a:rPr lang="en-US" dirty="0"/>
              <a:t>It will be some time before distributed ledger technology is adopted for widespread use, but this research represents </a:t>
            </a:r>
            <a:r>
              <a:rPr lang="en-US" dirty="0">
                <a:solidFill>
                  <a:schemeClr val="accent5"/>
                </a:solidFill>
              </a:rPr>
              <a:t>a step in the right direction when it comes to paving the way to making this a reality.</a:t>
            </a:r>
          </a:p>
        </p:txBody>
      </p:sp>
      <p:sp>
        <p:nvSpPr>
          <p:cNvPr id="4" name="Slide Number Placeholder 3">
            <a:extLst>
              <a:ext uri="{FF2B5EF4-FFF2-40B4-BE49-F238E27FC236}">
                <a16:creationId xmlns:a16="http://schemas.microsoft.com/office/drawing/2014/main" id="{6C14B655-2B7F-0D46-B87B-85463E24B7D3}"/>
              </a:ext>
            </a:extLst>
          </p:cNvPr>
          <p:cNvSpPr>
            <a:spLocks noGrp="1"/>
          </p:cNvSpPr>
          <p:nvPr>
            <p:ph type="sldNum" sz="quarter" idx="12"/>
          </p:nvPr>
        </p:nvSpPr>
        <p:spPr/>
        <p:txBody>
          <a:bodyPr/>
          <a:lstStyle/>
          <a:p>
            <a:fld id="{6D22F896-40B5-4ADD-8801-0D06FADFA095}" type="slidenum">
              <a:rPr lang="en-US" smtClean="0"/>
              <a:t>42</a:t>
            </a:fld>
            <a:endParaRPr lang="en-US"/>
          </a:p>
        </p:txBody>
      </p:sp>
    </p:spTree>
    <p:extLst>
      <p:ext uri="{BB962C8B-B14F-4D97-AF65-F5344CB8AC3E}">
        <p14:creationId xmlns:p14="http://schemas.microsoft.com/office/powerpoint/2010/main" val="15721739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4EE21-BE42-A34D-87B0-DC8DFC32B1D6}"/>
              </a:ext>
            </a:extLst>
          </p:cNvPr>
          <p:cNvSpPr>
            <a:spLocks noGrp="1"/>
          </p:cNvSpPr>
          <p:nvPr>
            <p:ph type="title"/>
          </p:nvPr>
        </p:nvSpPr>
        <p:spPr>
          <a:xfrm>
            <a:off x="1671145" y="1419226"/>
            <a:ext cx="9376266" cy="2790167"/>
          </a:xfrm>
        </p:spPr>
        <p:txBody>
          <a:bodyPr/>
          <a:lstStyle/>
          <a:p>
            <a:r>
              <a:rPr lang="en-US" dirty="0">
                <a:solidFill>
                  <a:schemeClr val="tx2"/>
                </a:solidFill>
              </a:rPr>
              <a:t>Questions</a:t>
            </a:r>
          </a:p>
        </p:txBody>
      </p:sp>
      <p:sp>
        <p:nvSpPr>
          <p:cNvPr id="4" name="Slide Number Placeholder 3">
            <a:extLst>
              <a:ext uri="{FF2B5EF4-FFF2-40B4-BE49-F238E27FC236}">
                <a16:creationId xmlns:a16="http://schemas.microsoft.com/office/drawing/2014/main" id="{EDD6AEEF-5B82-674E-8168-447143BA1BB4}"/>
              </a:ext>
            </a:extLst>
          </p:cNvPr>
          <p:cNvSpPr>
            <a:spLocks noGrp="1"/>
          </p:cNvSpPr>
          <p:nvPr>
            <p:ph type="sldNum" sz="quarter" idx="12"/>
          </p:nvPr>
        </p:nvSpPr>
        <p:spPr/>
        <p:txBody>
          <a:bodyPr/>
          <a:lstStyle/>
          <a:p>
            <a:fld id="{6D22F896-40B5-4ADD-8801-0D06FADFA095}" type="slidenum">
              <a:rPr lang="en-US" smtClean="0"/>
              <a:t>43</a:t>
            </a:fld>
            <a:endParaRPr lang="en-US"/>
          </a:p>
        </p:txBody>
      </p:sp>
    </p:spTree>
    <p:extLst>
      <p:ext uri="{BB962C8B-B14F-4D97-AF65-F5344CB8AC3E}">
        <p14:creationId xmlns:p14="http://schemas.microsoft.com/office/powerpoint/2010/main" val="2004505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265FF-5240-A74C-912B-3328B3891324}"/>
              </a:ext>
            </a:extLst>
          </p:cNvPr>
          <p:cNvSpPr>
            <a:spLocks noGrp="1"/>
          </p:cNvSpPr>
          <p:nvPr>
            <p:ph type="title"/>
          </p:nvPr>
        </p:nvSpPr>
        <p:spPr>
          <a:xfrm>
            <a:off x="1141411" y="683681"/>
            <a:ext cx="9905998" cy="1116984"/>
          </a:xfrm>
        </p:spPr>
        <p:txBody>
          <a:bodyPr/>
          <a:lstStyle/>
          <a:p>
            <a:r>
              <a:rPr lang="en-US" dirty="0">
                <a:solidFill>
                  <a:schemeClr val="tx2"/>
                </a:solidFill>
              </a:rPr>
              <a:t>Research problem</a:t>
            </a:r>
          </a:p>
        </p:txBody>
      </p:sp>
      <p:sp>
        <p:nvSpPr>
          <p:cNvPr id="3" name="Content Placeholder 2">
            <a:extLst>
              <a:ext uri="{FF2B5EF4-FFF2-40B4-BE49-F238E27FC236}">
                <a16:creationId xmlns:a16="http://schemas.microsoft.com/office/drawing/2014/main" id="{E2DD0C50-0394-1D42-BE60-2AA5112624D3}"/>
              </a:ext>
            </a:extLst>
          </p:cNvPr>
          <p:cNvSpPr>
            <a:spLocks noGrp="1"/>
          </p:cNvSpPr>
          <p:nvPr>
            <p:ph idx="1"/>
          </p:nvPr>
        </p:nvSpPr>
        <p:spPr>
          <a:xfrm>
            <a:off x="1141411" y="1926809"/>
            <a:ext cx="9905999" cy="3508225"/>
          </a:xfrm>
        </p:spPr>
        <p:txBody>
          <a:bodyPr>
            <a:noAutofit/>
          </a:bodyPr>
          <a:lstStyle/>
          <a:p>
            <a:pPr marL="0" indent="0">
              <a:buNone/>
            </a:pPr>
            <a:r>
              <a:rPr lang="en-US" sz="2000" b="1" dirty="0">
                <a:solidFill>
                  <a:schemeClr val="accent5"/>
                </a:solidFill>
              </a:rPr>
              <a:t>Justification</a:t>
            </a:r>
          </a:p>
          <a:p>
            <a:r>
              <a:rPr lang="en-US" sz="2000" dirty="0"/>
              <a:t>Taking into account the fundamental properties of blockchain technology and two of its technical challenges, we state that </a:t>
            </a:r>
            <a:r>
              <a:rPr lang="en-US" sz="2000" dirty="0">
                <a:solidFill>
                  <a:srgbClr val="63A0CC"/>
                </a:solidFill>
              </a:rPr>
              <a:t>the implementation of distributed ledgers by making use of a blockchain is insufficient</a:t>
            </a:r>
            <a:r>
              <a:rPr lang="en-US" sz="2000" dirty="0"/>
              <a:t>. </a:t>
            </a:r>
          </a:p>
          <a:p>
            <a:r>
              <a:rPr lang="en-US" sz="2000" dirty="0"/>
              <a:t>In order to truly realize a distributed ledger, </a:t>
            </a:r>
            <a:r>
              <a:rPr lang="en-US" sz="2000" dirty="0">
                <a:solidFill>
                  <a:srgbClr val="63A0CC"/>
                </a:solidFill>
              </a:rPr>
              <a:t>new data structures and algorithms need to be designed</a:t>
            </a:r>
            <a:r>
              <a:rPr lang="en-US" sz="2000" dirty="0"/>
              <a:t>. </a:t>
            </a:r>
          </a:p>
          <a:p>
            <a:r>
              <a:rPr lang="en-US" sz="2000" dirty="0">
                <a:solidFill>
                  <a:srgbClr val="63A0CC"/>
                </a:solidFill>
              </a:rPr>
              <a:t>We present an evaluation of different alternatives for the implementation of distributed ledgers</a:t>
            </a:r>
            <a:r>
              <a:rPr lang="en-US" sz="2000" dirty="0"/>
              <a:t> from the perspective of the underlying data structure used to manage them. </a:t>
            </a:r>
          </a:p>
          <a:p>
            <a:endParaRPr lang="en-US" sz="1800" dirty="0"/>
          </a:p>
        </p:txBody>
      </p:sp>
      <p:sp>
        <p:nvSpPr>
          <p:cNvPr id="4" name="Slide Number Placeholder 3">
            <a:extLst>
              <a:ext uri="{FF2B5EF4-FFF2-40B4-BE49-F238E27FC236}">
                <a16:creationId xmlns:a16="http://schemas.microsoft.com/office/drawing/2014/main" id="{F1E997DE-A9D8-A44C-9BF5-02A429DDB3ED}"/>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230185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5F943-5A93-5E4A-9682-A9F3425AE7D5}"/>
              </a:ext>
            </a:extLst>
          </p:cNvPr>
          <p:cNvSpPr>
            <a:spLocks noGrp="1"/>
          </p:cNvSpPr>
          <p:nvPr>
            <p:ph type="title"/>
          </p:nvPr>
        </p:nvSpPr>
        <p:spPr>
          <a:xfrm>
            <a:off x="1141412" y="235441"/>
            <a:ext cx="9905998" cy="1478570"/>
          </a:xfrm>
        </p:spPr>
        <p:txBody>
          <a:bodyPr/>
          <a:lstStyle/>
          <a:p>
            <a:r>
              <a:rPr lang="en-US" dirty="0">
                <a:solidFill>
                  <a:schemeClr val="tx2"/>
                </a:solidFill>
              </a:rPr>
              <a:t>Research Goals</a:t>
            </a:r>
          </a:p>
        </p:txBody>
      </p:sp>
      <p:sp>
        <p:nvSpPr>
          <p:cNvPr id="3" name="Content Placeholder 2">
            <a:extLst>
              <a:ext uri="{FF2B5EF4-FFF2-40B4-BE49-F238E27FC236}">
                <a16:creationId xmlns:a16="http://schemas.microsoft.com/office/drawing/2014/main" id="{D7978914-5582-D24D-87F8-11CCBC71F797}"/>
              </a:ext>
            </a:extLst>
          </p:cNvPr>
          <p:cNvSpPr>
            <a:spLocks noGrp="1"/>
          </p:cNvSpPr>
          <p:nvPr>
            <p:ph idx="1"/>
          </p:nvPr>
        </p:nvSpPr>
        <p:spPr>
          <a:xfrm>
            <a:off x="1141412" y="1656743"/>
            <a:ext cx="9905999" cy="4226531"/>
          </a:xfrm>
        </p:spPr>
        <p:txBody>
          <a:bodyPr>
            <a:normAutofit/>
          </a:bodyPr>
          <a:lstStyle/>
          <a:p>
            <a:pPr marL="0" indent="0">
              <a:buNone/>
            </a:pPr>
            <a:r>
              <a:rPr lang="en-US" sz="1600" b="1" dirty="0">
                <a:solidFill>
                  <a:schemeClr val="accent5"/>
                </a:solidFill>
              </a:rPr>
              <a:t>Main Goal</a:t>
            </a:r>
          </a:p>
          <a:p>
            <a:pPr marL="0" indent="0">
              <a:buNone/>
            </a:pPr>
            <a:r>
              <a:rPr lang="en-US" sz="1600" dirty="0">
                <a:solidFill>
                  <a:schemeClr val="accent5"/>
                </a:solidFill>
              </a:rPr>
              <a:t>Compare different distributed data structures</a:t>
            </a:r>
            <a:r>
              <a:rPr lang="en-US" sz="1600" dirty="0"/>
              <a:t> in terms of the extent to which they </a:t>
            </a:r>
            <a:r>
              <a:rPr lang="en-US" sz="1600" dirty="0">
                <a:solidFill>
                  <a:schemeClr val="accent5"/>
                </a:solidFill>
              </a:rPr>
              <a:t>guarantee a set of properties </a:t>
            </a:r>
            <a:r>
              <a:rPr lang="en-US" sz="1600" dirty="0"/>
              <a:t>and</a:t>
            </a:r>
            <a:r>
              <a:rPr lang="en-US" sz="1600" dirty="0">
                <a:solidFill>
                  <a:schemeClr val="accent5"/>
                </a:solidFill>
              </a:rPr>
              <a:t> respond to some of the technical challenges identified for blockchains</a:t>
            </a:r>
            <a:r>
              <a:rPr lang="en-US" sz="1600" dirty="0"/>
              <a:t>.</a:t>
            </a:r>
          </a:p>
          <a:p>
            <a:pPr marL="0" indent="0">
              <a:buNone/>
            </a:pPr>
            <a:endParaRPr lang="en-US" sz="700" dirty="0"/>
          </a:p>
          <a:p>
            <a:pPr marL="0" lvl="0" indent="0">
              <a:buNone/>
            </a:pPr>
            <a:r>
              <a:rPr lang="en-US" sz="1600" b="1" dirty="0">
                <a:solidFill>
                  <a:schemeClr val="accent5"/>
                </a:solidFill>
              </a:rPr>
              <a:t>Specific Goals</a:t>
            </a:r>
          </a:p>
          <a:p>
            <a:pPr lvl="0"/>
            <a:r>
              <a:rPr lang="en-US" sz="1600" dirty="0">
                <a:solidFill>
                  <a:srgbClr val="63A0CC"/>
                </a:solidFill>
              </a:rPr>
              <a:t>Implement</a:t>
            </a:r>
            <a:r>
              <a:rPr lang="en-US" sz="1600" dirty="0"/>
              <a:t> distributed data structures in a way that allows for comparison in terms of the two technical challenges identified for this technology.</a:t>
            </a:r>
          </a:p>
          <a:p>
            <a:pPr lvl="0"/>
            <a:r>
              <a:rPr lang="en-US" sz="1600" dirty="0">
                <a:solidFill>
                  <a:srgbClr val="63A0CC"/>
                </a:solidFill>
              </a:rPr>
              <a:t>Quantitatively evaluate and compare </a:t>
            </a:r>
            <a:r>
              <a:rPr lang="en-US" sz="1600" dirty="0"/>
              <a:t>the data structures in terms of the two technical challenges.</a:t>
            </a:r>
          </a:p>
          <a:p>
            <a:pPr lvl="0"/>
            <a:r>
              <a:rPr lang="en-US" sz="1600" dirty="0">
                <a:solidFill>
                  <a:srgbClr val="63A0CC"/>
                </a:solidFill>
              </a:rPr>
              <a:t>Classify</a:t>
            </a:r>
            <a:r>
              <a:rPr lang="en-US" sz="1600" dirty="0"/>
              <a:t> the different data structures according to their impact on the two technical challenges identified for this technology.</a:t>
            </a:r>
          </a:p>
          <a:p>
            <a:r>
              <a:rPr lang="en-US" sz="1600" dirty="0">
                <a:solidFill>
                  <a:srgbClr val="63A0CC"/>
                </a:solidFill>
              </a:rPr>
              <a:t>Qualitatively evaluate and compare </a:t>
            </a:r>
            <a:r>
              <a:rPr lang="en-US" sz="1600" dirty="0"/>
              <a:t>the data structures in terms of the five fundamental properties of blockchains.</a:t>
            </a:r>
          </a:p>
          <a:p>
            <a:pPr marL="0" indent="0">
              <a:buNone/>
            </a:pPr>
            <a:endParaRPr lang="en-US" sz="1600" b="1" dirty="0">
              <a:solidFill>
                <a:schemeClr val="accent5"/>
              </a:solidFill>
            </a:endParaRPr>
          </a:p>
        </p:txBody>
      </p:sp>
      <p:sp>
        <p:nvSpPr>
          <p:cNvPr id="4" name="Slide Number Placeholder 3">
            <a:extLst>
              <a:ext uri="{FF2B5EF4-FFF2-40B4-BE49-F238E27FC236}">
                <a16:creationId xmlns:a16="http://schemas.microsoft.com/office/drawing/2014/main" id="{EB95D4B3-AB67-4E4A-8406-9D73C0C3C306}"/>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123713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AA21C-022A-114B-8416-37C6B7AF95E2}"/>
              </a:ext>
            </a:extLst>
          </p:cNvPr>
          <p:cNvSpPr>
            <a:spLocks noGrp="1"/>
          </p:cNvSpPr>
          <p:nvPr>
            <p:ph type="title"/>
          </p:nvPr>
        </p:nvSpPr>
        <p:spPr/>
        <p:txBody>
          <a:bodyPr/>
          <a:lstStyle/>
          <a:p>
            <a:r>
              <a:rPr lang="en-US" dirty="0">
                <a:solidFill>
                  <a:schemeClr val="tx2"/>
                </a:solidFill>
              </a:rPr>
              <a:t>Questions</a:t>
            </a:r>
            <a:br>
              <a:rPr lang="en-US" dirty="0">
                <a:solidFill>
                  <a:schemeClr val="tx2"/>
                </a:solidFill>
              </a:rPr>
            </a:br>
            <a:br>
              <a:rPr lang="en-US" dirty="0">
                <a:solidFill>
                  <a:schemeClr val="tx2"/>
                </a:solidFill>
              </a:rPr>
            </a:br>
            <a:r>
              <a:rPr lang="en-US" dirty="0"/>
              <a:t>What Can Blockchains Do?</a:t>
            </a:r>
            <a:br>
              <a:rPr lang="en-US" dirty="0"/>
            </a:br>
            <a:br>
              <a:rPr lang="en-US" dirty="0"/>
            </a:br>
            <a:r>
              <a:rPr lang="en-US" dirty="0"/>
              <a:t>What can’t they do?</a:t>
            </a:r>
          </a:p>
        </p:txBody>
      </p:sp>
      <p:sp>
        <p:nvSpPr>
          <p:cNvPr id="4" name="Slide Number Placeholder 3">
            <a:extLst>
              <a:ext uri="{FF2B5EF4-FFF2-40B4-BE49-F238E27FC236}">
                <a16:creationId xmlns:a16="http://schemas.microsoft.com/office/drawing/2014/main" id="{183A8170-711C-AF4A-B9B5-3886B07B6A1D}"/>
              </a:ext>
            </a:extLst>
          </p:cNvPr>
          <p:cNvSpPr>
            <a:spLocks noGrp="1"/>
          </p:cNvSpPr>
          <p:nvPr>
            <p:ph type="sldNum" sz="quarter" idx="12"/>
          </p:nvPr>
        </p:nvSpPr>
        <p:spPr/>
        <p:txBody>
          <a:bodyPr/>
          <a:lstStyle/>
          <a:p>
            <a:fld id="{6D22F896-40B5-4ADD-8801-0D06FADFA095}" type="slidenum">
              <a:rPr lang="en-US" smtClean="0"/>
              <a:t>7</a:t>
            </a:fld>
            <a:endParaRPr lang="en-US"/>
          </a:p>
        </p:txBody>
      </p:sp>
    </p:spTree>
    <p:extLst>
      <p:ext uri="{BB962C8B-B14F-4D97-AF65-F5344CB8AC3E}">
        <p14:creationId xmlns:p14="http://schemas.microsoft.com/office/powerpoint/2010/main" val="607361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p:txBody>
          <a:bodyPr/>
          <a:lstStyle/>
          <a:p>
            <a:r>
              <a:rPr lang="en-US" dirty="0">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3" y="2340981"/>
            <a:ext cx="9905999" cy="2409186"/>
          </a:xfrm>
        </p:spPr>
        <p:txBody>
          <a:bodyPr>
            <a:normAutofit/>
          </a:bodyPr>
          <a:lstStyle/>
          <a:p>
            <a:pPr marL="0" indent="0">
              <a:buNone/>
            </a:pPr>
            <a:r>
              <a:rPr lang="en-US" sz="2000" b="1" dirty="0">
                <a:solidFill>
                  <a:schemeClr val="accent5"/>
                </a:solidFill>
              </a:rPr>
              <a:t>A Taxonomy of Blockchain-Based Systems for Architecture Design </a:t>
            </a:r>
            <a:r>
              <a:rPr lang="en-US" sz="2000" b="1" baseline="30000" dirty="0">
                <a:solidFill>
                  <a:schemeClr val="accent5"/>
                </a:solidFill>
              </a:rPr>
              <a:t>[1]</a:t>
            </a:r>
            <a:r>
              <a:rPr lang="en-US" sz="2000" b="1" dirty="0">
                <a:solidFill>
                  <a:schemeClr val="accent5"/>
                </a:solidFill>
              </a:rPr>
              <a:t> </a:t>
            </a:r>
          </a:p>
          <a:p>
            <a:r>
              <a:rPr lang="en-US" sz="2000" dirty="0"/>
              <a:t>Xu et al. propose a </a:t>
            </a:r>
            <a:r>
              <a:rPr lang="en-US" sz="2000" dirty="0">
                <a:solidFill>
                  <a:schemeClr val="accent5"/>
                </a:solidFill>
              </a:rPr>
              <a:t>taxonomy to classify and compare blockchains </a:t>
            </a:r>
            <a:r>
              <a:rPr lang="en-US" sz="2000" dirty="0"/>
              <a:t>and this way </a:t>
            </a:r>
            <a:r>
              <a:rPr lang="en-US" sz="2000" dirty="0">
                <a:solidFill>
                  <a:schemeClr val="accent5"/>
                </a:solidFill>
              </a:rPr>
              <a:t>assist in the design and evaluation of their impact on software architectures</a:t>
            </a:r>
            <a:r>
              <a:rPr lang="en-US" sz="2000" dirty="0"/>
              <a:t>.</a:t>
            </a:r>
          </a:p>
          <a:p>
            <a:r>
              <a:rPr lang="en-US" sz="2000" dirty="0"/>
              <a:t>The taxonomy is intended to help with </a:t>
            </a:r>
            <a:r>
              <a:rPr lang="en-US" sz="2000" dirty="0">
                <a:solidFill>
                  <a:schemeClr val="accent5"/>
                </a:solidFill>
              </a:rPr>
              <a:t>considerations about the quality attributes </a:t>
            </a:r>
            <a:r>
              <a:rPr lang="en-US" sz="2000" dirty="0"/>
              <a:t>(e.g., availability, security, performance) of blockchain-based systems.</a:t>
            </a:r>
          </a:p>
          <a:p>
            <a:endParaRPr lang="en-US" sz="2000" b="1" dirty="0"/>
          </a:p>
        </p:txBody>
      </p:sp>
      <p:sp>
        <p:nvSpPr>
          <p:cNvPr id="5" name="Slide Number Placeholder 4">
            <a:extLst>
              <a:ext uri="{FF2B5EF4-FFF2-40B4-BE49-F238E27FC236}">
                <a16:creationId xmlns:a16="http://schemas.microsoft.com/office/drawing/2014/main" id="{41FC0E54-F6C7-BC45-A61C-10245A3637DC}"/>
              </a:ext>
            </a:extLst>
          </p:cNvPr>
          <p:cNvSpPr>
            <a:spLocks noGrp="1"/>
          </p:cNvSpPr>
          <p:nvPr>
            <p:ph type="sldNum" sz="quarter" idx="12"/>
          </p:nvPr>
        </p:nvSpPr>
        <p:spPr/>
        <p:txBody>
          <a:bodyPr/>
          <a:lstStyle/>
          <a:p>
            <a:fld id="{6D22F896-40B5-4ADD-8801-0D06FADFA095}" type="slidenum">
              <a:rPr lang="en-US" smtClean="0"/>
              <a:t>8</a:t>
            </a:fld>
            <a:endParaRPr lang="en-US"/>
          </a:p>
        </p:txBody>
      </p:sp>
      <p:sp>
        <p:nvSpPr>
          <p:cNvPr id="7" name="TextBox 6">
            <a:extLst>
              <a:ext uri="{FF2B5EF4-FFF2-40B4-BE49-F238E27FC236}">
                <a16:creationId xmlns:a16="http://schemas.microsoft.com/office/drawing/2014/main" id="{D481BB88-9A2F-1C41-8F88-74F8BAC3FA20}"/>
              </a:ext>
            </a:extLst>
          </p:cNvPr>
          <p:cNvSpPr txBox="1"/>
          <p:nvPr/>
        </p:nvSpPr>
        <p:spPr>
          <a:xfrm>
            <a:off x="1308779" y="6127167"/>
            <a:ext cx="9353086" cy="523220"/>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p:txBody>
      </p:sp>
    </p:spTree>
    <p:extLst>
      <p:ext uri="{BB962C8B-B14F-4D97-AF65-F5344CB8AC3E}">
        <p14:creationId xmlns:p14="http://schemas.microsoft.com/office/powerpoint/2010/main" val="694410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38223"/>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318644"/>
            <a:ext cx="9905999" cy="3541714"/>
          </a:xfrm>
        </p:spPr>
        <p:txBody>
          <a:bodyPr>
            <a:normAutofit/>
          </a:bodyPr>
          <a:lstStyle/>
          <a:p>
            <a:pPr marL="0" indent="0">
              <a:buNone/>
            </a:pPr>
            <a:r>
              <a:rPr lang="en-US" b="1" dirty="0">
                <a:solidFill>
                  <a:schemeClr val="accent5"/>
                </a:solidFill>
              </a:rPr>
              <a:t>A Taxonomy of Blockchain-Based Systems for Architecture Design </a:t>
            </a:r>
            <a:r>
              <a:rPr lang="en-US" b="1" baseline="30000" dirty="0">
                <a:solidFill>
                  <a:schemeClr val="accent5"/>
                </a:solidFill>
              </a:rPr>
              <a:t>[1]</a:t>
            </a:r>
            <a:r>
              <a:rPr lang="en-US" b="1" dirty="0">
                <a:solidFill>
                  <a:schemeClr val="accent5"/>
                </a:solidFill>
              </a:rPr>
              <a:t> </a:t>
            </a:r>
          </a:p>
          <a:p>
            <a:pPr marL="0" indent="0">
              <a:buNone/>
            </a:pPr>
            <a:endParaRPr lang="en-US" b="1" dirty="0"/>
          </a:p>
          <a:p>
            <a:endParaRPr lang="en-US" b="1" dirty="0"/>
          </a:p>
        </p:txBody>
      </p:sp>
      <p:pic>
        <p:nvPicPr>
          <p:cNvPr id="6" name="Picture 5">
            <a:extLst>
              <a:ext uri="{FF2B5EF4-FFF2-40B4-BE49-F238E27FC236}">
                <a16:creationId xmlns:a16="http://schemas.microsoft.com/office/drawing/2014/main" id="{9E58D857-48F4-8C48-A849-7B2E35B025F4}"/>
              </a:ext>
            </a:extLst>
          </p:cNvPr>
          <p:cNvPicPr>
            <a:picLocks noChangeAspect="1"/>
          </p:cNvPicPr>
          <p:nvPr/>
        </p:nvPicPr>
        <p:blipFill>
          <a:blip r:embed="rId2"/>
          <a:stretch>
            <a:fillRect/>
          </a:stretch>
        </p:blipFill>
        <p:spPr>
          <a:xfrm>
            <a:off x="868363" y="2140376"/>
            <a:ext cx="10455275" cy="3376425"/>
          </a:xfrm>
          <a:prstGeom prst="rect">
            <a:avLst/>
          </a:prstGeom>
        </p:spPr>
      </p:pic>
      <p:sp>
        <p:nvSpPr>
          <p:cNvPr id="5" name="Slide Number Placeholder 4">
            <a:extLst>
              <a:ext uri="{FF2B5EF4-FFF2-40B4-BE49-F238E27FC236}">
                <a16:creationId xmlns:a16="http://schemas.microsoft.com/office/drawing/2014/main" id="{8FD68A15-C25F-1C45-89D4-F9852FA8694D}"/>
              </a:ext>
            </a:extLst>
          </p:cNvPr>
          <p:cNvSpPr>
            <a:spLocks noGrp="1"/>
          </p:cNvSpPr>
          <p:nvPr>
            <p:ph type="sldNum" sz="quarter" idx="12"/>
          </p:nvPr>
        </p:nvSpPr>
        <p:spPr/>
        <p:txBody>
          <a:bodyPr/>
          <a:lstStyle/>
          <a:p>
            <a:fld id="{6D22F896-40B5-4ADD-8801-0D06FADFA095}" type="slidenum">
              <a:rPr lang="en-US" smtClean="0"/>
              <a:t>9</a:t>
            </a:fld>
            <a:endParaRPr lang="en-US"/>
          </a:p>
        </p:txBody>
      </p:sp>
      <p:sp>
        <p:nvSpPr>
          <p:cNvPr id="9" name="TextBox 8">
            <a:extLst>
              <a:ext uri="{FF2B5EF4-FFF2-40B4-BE49-F238E27FC236}">
                <a16:creationId xmlns:a16="http://schemas.microsoft.com/office/drawing/2014/main" id="{02011A1A-CA58-A640-9E86-DC10A32A9156}"/>
              </a:ext>
            </a:extLst>
          </p:cNvPr>
          <p:cNvSpPr txBox="1"/>
          <p:nvPr/>
        </p:nvSpPr>
        <p:spPr>
          <a:xfrm>
            <a:off x="1308779" y="6127167"/>
            <a:ext cx="9353086" cy="523220"/>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p:txBody>
      </p:sp>
    </p:spTree>
    <p:extLst>
      <p:ext uri="{BB962C8B-B14F-4D97-AF65-F5344CB8AC3E}">
        <p14:creationId xmlns:p14="http://schemas.microsoft.com/office/powerpoint/2010/main" val="40526915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{30E1B3BB-E731-1B4D-B3D3-1C475D4D1E81}tf10001122</Template>
  <TotalTime>2555</TotalTime>
  <Words>3336</Words>
  <Application>Microsoft Macintosh PowerPoint</Application>
  <PresentationFormat>Widescreen</PresentationFormat>
  <Paragraphs>416</Paragraphs>
  <Slides>43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Calibri</vt:lpstr>
      <vt:lpstr>Courier New</vt:lpstr>
      <vt:lpstr>Tw Cen MT</vt:lpstr>
      <vt:lpstr>Circuit</vt:lpstr>
      <vt:lpstr>Comparison of underlying data structures for distributed ledgers</vt:lpstr>
      <vt:lpstr>Agenda</vt:lpstr>
      <vt:lpstr>Context</vt:lpstr>
      <vt:lpstr>Research problem</vt:lpstr>
      <vt:lpstr>Research problem</vt:lpstr>
      <vt:lpstr>Research Goals</vt:lpstr>
      <vt:lpstr>Questions  What Can Blockchains Do?  What can’t they do?</vt:lpstr>
      <vt:lpstr>State of the art - evaluation of blockchain</vt:lpstr>
      <vt:lpstr>State of the art – evaluation of blockchain</vt:lpstr>
      <vt:lpstr>State of the art – evaluation of blockchain</vt:lpstr>
      <vt:lpstr>State of the art – evaluation of blockchain</vt:lpstr>
      <vt:lpstr>State of the art – evaluation of blockchain</vt:lpstr>
      <vt:lpstr>Distributed Ledgers</vt:lpstr>
      <vt:lpstr>Data Structure implementations</vt:lpstr>
      <vt:lpstr>Go in a Nutshell</vt:lpstr>
      <vt:lpstr>Go in a nutshell</vt:lpstr>
      <vt:lpstr>P2p communication</vt:lpstr>
      <vt:lpstr>Underlying Data Structures for Distributed Ledgers</vt:lpstr>
      <vt:lpstr>PowerPoint Presentation</vt:lpstr>
      <vt:lpstr>Underlying Data Structures for Distributed Ledgers</vt:lpstr>
      <vt:lpstr>PowerPoint Presentation</vt:lpstr>
      <vt:lpstr>PowerPoint Presentation</vt:lpstr>
      <vt:lpstr>PowerPoint Presentation</vt:lpstr>
      <vt:lpstr>PowerPoint Presentation</vt:lpstr>
      <vt:lpstr>Underlying Data Structures for Distributed Ledgers</vt:lpstr>
      <vt:lpstr>Underlying Data Structures for Distributed Ledgers</vt:lpstr>
      <vt:lpstr>PowerPoint Presentation</vt:lpstr>
      <vt:lpstr>Evaluation of Data Structures</vt:lpstr>
      <vt:lpstr>PowerPoint Presentation</vt:lpstr>
      <vt:lpstr>PowerPoint Presentation</vt:lpstr>
      <vt:lpstr>Evaluation of data structures</vt:lpstr>
      <vt:lpstr>PowerPoint Presentation</vt:lpstr>
      <vt:lpstr>Evaluation of data structures</vt:lpstr>
      <vt:lpstr>Evaluation of Data Structures</vt:lpstr>
      <vt:lpstr>Evaluation of data structures</vt:lpstr>
      <vt:lpstr>Evaluation of data structures</vt:lpstr>
      <vt:lpstr>Relevance of Results</vt:lpstr>
      <vt:lpstr>Data structure Validation</vt:lpstr>
      <vt:lpstr>Data structure Validation</vt:lpstr>
      <vt:lpstr>Relevance of Results</vt:lpstr>
      <vt:lpstr>Relevance of Results</vt:lpstr>
      <vt:lpstr>Conclusions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Evaluación de Blockchain</dc:title>
  <dc:creator>Sebastian Sanchez Galiano</dc:creator>
  <cp:lastModifiedBy>Sebastian Sanchez Galiano</cp:lastModifiedBy>
  <cp:revision>277</cp:revision>
  <cp:lastPrinted>2018-11-27T23:38:49Z</cp:lastPrinted>
  <dcterms:created xsi:type="dcterms:W3CDTF">2018-09-09T23:13:17Z</dcterms:created>
  <dcterms:modified xsi:type="dcterms:W3CDTF">2019-04-26T17:04:41Z</dcterms:modified>
</cp:coreProperties>
</file>

<file path=docProps/thumbnail.jpeg>
</file>